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ink/ink1.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29"/>
  </p:notesMasterIdLst>
  <p:sldIdLst>
    <p:sldId id="291" r:id="rId2"/>
    <p:sldId id="274" r:id="rId3"/>
    <p:sldId id="302" r:id="rId4"/>
    <p:sldId id="304" r:id="rId5"/>
    <p:sldId id="286" r:id="rId6"/>
    <p:sldId id="277" r:id="rId7"/>
    <p:sldId id="320" r:id="rId8"/>
    <p:sldId id="306" r:id="rId9"/>
    <p:sldId id="285" r:id="rId10"/>
    <p:sldId id="314" r:id="rId11"/>
    <p:sldId id="315" r:id="rId12"/>
    <p:sldId id="316" r:id="rId13"/>
    <p:sldId id="305" r:id="rId14"/>
    <p:sldId id="299" r:id="rId15"/>
    <p:sldId id="308" r:id="rId16"/>
    <p:sldId id="309" r:id="rId17"/>
    <p:sldId id="310" r:id="rId18"/>
    <p:sldId id="318" r:id="rId19"/>
    <p:sldId id="312" r:id="rId20"/>
    <p:sldId id="313" r:id="rId21"/>
    <p:sldId id="307" r:id="rId22"/>
    <p:sldId id="303" r:id="rId23"/>
    <p:sldId id="284" r:id="rId24"/>
    <p:sldId id="319" r:id="rId25"/>
    <p:sldId id="317" r:id="rId26"/>
    <p:sldId id="321" r:id="rId27"/>
    <p:sldId id="301" r:id="rId28"/>
  </p:sldIdLst>
  <p:sldSz cx="18288000" cy="10282238"/>
  <p:notesSz cx="6858000" cy="9144000"/>
  <p:embeddedFontLst>
    <p:embeddedFont>
      <p:font typeface="Calibri" panose="020F0502020204030204" pitchFamily="34" charset="0"/>
      <p:regular r:id="rId30"/>
      <p:bold r:id="rId31"/>
      <p:italic r:id="rId32"/>
      <p:boldItalic r:id="rId33"/>
    </p:embeddedFont>
    <p:embeddedFont>
      <p:font typeface="Consolas" panose="020B0609020204030204" pitchFamily="49"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39" userDrawn="1">
          <p15:clr>
            <a:srgbClr val="A4A3A4"/>
          </p15:clr>
        </p15:guide>
        <p15:guide id="2" pos="5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0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B818-5B4B-48B1-9B93-774CE235BC5F}">
  <a:tblStyle styleId="{ACB5B818-5B4B-48B1-9B93-774CE235BC5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18"/>
    <p:restoredTop sz="83688"/>
  </p:normalViewPr>
  <p:slideViewPr>
    <p:cSldViewPr snapToGrid="0">
      <p:cViewPr varScale="1">
        <p:scale>
          <a:sx n="72" d="100"/>
          <a:sy n="72" d="100"/>
        </p:scale>
        <p:origin x="264" y="224"/>
      </p:cViewPr>
      <p:guideLst>
        <p:guide orient="horz" pos="3239"/>
        <p:guide pos="57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12.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16T09:30:07.210"/>
    </inkml:context>
    <inkml:brush xml:id="br0">
      <inkml:brushProperty name="width" value="0.05" units="cm"/>
      <inkml:brushProperty name="height" value="0.05" units="cm"/>
    </inkml:brush>
  </inkml:definitions>
  <inkml:trace contextRef="#ctx0" brushRef="#br0">13 13 24575,'-12'-13'0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16T12:53:27.543"/>
    </inkml:context>
    <inkml:brush xml:id="br0">
      <inkml:brushProperty name="width" value="0.05" units="cm"/>
      <inkml:brushProperty name="height" value="0.05" units="cm"/>
      <inkml:brushProperty name="color" value="#E71224"/>
    </inkml:brush>
  </inkml:definitions>
  <inkml:trace contextRef="#ctx0" brushRef="#br0">10531 248 24575,'-60'0'0,"-7"-16"0,7 5 0,-6-1-3006,-1-2 0,-6-3 3006,-11-3 0,-9-3 0,4 5 0,-4 8 0,-2 0 0,16-4 0,-8-5 0,-1 1 0,5 5-1303,1 8 0,4 5 1,-4-1 1302,7-5 0,-4-1 0,-2 0 0,1 2 0,0 3 0,0 2 0,-1 1 0,1 0-254,1-1 0,1 0 0,-1 0 0,-1 0 254,-2 0 0,0 0 0,-2 0 0,-5 0 0,2 0 0,-6 0 0,-2 0 0,2 0 0,5 0 0,-2 0 0,5 0 0,0 0 0,-3 0 0,-12 0 0,-3 0 0,1 0 0,8 0 0,0 0 0,6 0 0,4 0-387,9 0 1,3 0 0,-1 0 386,-3 0 0,-1 0 0,3 0 0,-20 0 0,3 0 0,-4 0 0,3 0 0,15 0 0,2 0 0,-12 0 0,-2 0 0,-2 0 0,0 0 0,6 0 0,0 0 0,-11 0 0,0 0 0,4 0 0,2 0 0,5 0 0,2 0 0,6 0 0,1 0 0,5 0 0,2 0 589,14 0 1,0 0-590,-11 0 0,1 0 0,10 0 0,3 0 0,0 0 0,0 0 3501,-40 0-3501,0 0 0,11 0 0,-8 0 0,7 0 0,22 0 0,-2 0 0,-27 0 0,29 0 0,1 0 0,-12 0 0,-18 0 0,7 0 0,17 7 0,-3 2 0,19-3 0,-4 0 0,-16 7 0,-8 4 0,8-4 0,18-6 0,1 0 0,-33 10 0,5-2 0,10-13 3994,0 6-3994,0-8 2358,0 0-2358,10 6 837,-8-4-837,17 5 226,-17-7-226,8 0 0,0 7 0,-8-5 0,17 5 0,-7 0 0,9-6 0,0 13 0,0-12 0,0 12 0,0-6 0,1 8 0,7-1 0,-6 0 0,7 0 0,-1 0 0,-18 13 0,23-11 0,-16 11 0,22-8 0,6-4 0,-5 4 0,6 0 0,-8 2 0,0 6 0,0 8 0,-2 12 0,-1 1 0,-2 17 0,3-17 0,5 7 0,-2-18 0,11-1 0,-3-9 0,12-6 0,-5-2 0,12-8 0,-11 1 0,11 0 0,-5 7 0,0 1 0,4 16 0,-4-7 0,6 15 0,0-7 0,0 9 0,0 20 0,0-15 0,0 15 0,0-20 0,7 9 0,2-7 0,7 7 0,7-9 0,-6-1 0,12 1 0,-4 0 0,6 0 0,-1-9 0,9 9 0,0-15 0,22 18 0,-2-15 0,14 18 0,-5-17 0,2 7 0,-2-9 0,11 1-443,2 1 443,10-8-984,1-1 984,-28-17 0,1 0 0,-9-1 0,1 1 0,12 0 0,4 0 0,20 5 0,0-1 0,-20-7 0,0-1-1136,22 7 1,0 1 1135,-21-8 0,-4-1 0,-10 0 0,0 1-411,5 4 0,1-2 411,-1-7 0,-1 0 0,-4 7 0,2 2 0,16-4 0,1 0 0,-16 4 0,-1 0 0,17-4 0,0 0 0,-11 3 0,-2 0 0,-11-7 0,1-2-517,28 5 1,1 0 516,-25-5 0,0 0 0,27 0 0,3 0 0,-8 0 0,-2 0 0,-5 0 0,1 0 0,11-5 0,2 0-452,-6-1 0,0-1 452,7-4 0,1-1 0,-1 6 0,0 0 0,-1-4 0,-1 0 0,0 4 0,4 0 0,-4-4 0,7-2 0,-5 1 0,-21 2 0,-3 1 0,3 0-187,23-3 0,3-1 1,-6 1 186,4 0 0,-5 0 0,2-1 0,0 1-554,8 0 0,0-1 554,-32 1 0,0-1 0,1 1 0,0 2 0,0 1 0,-2-1 0,19-6 0,-1-2 0,-14 2 0,3-2 0,-7 3-34,-4 2 1,-1-2 33,10-8 0,6-6 0,-5 1 0,-3-2 0,-3-1 0,18-12 0,0-4 0,-12 4 0,-3-2 0,-6 3 0,0-1 0,1 0 0,1-1 0,-1-4 0,-2 2 0,-10 13 0,-2 0 0,4-10 0,-1 0 376,-3 11 1,-1 1-377,2-8 0,1-3 0,15-11 0,-1 2 0,-19 17 0,-2 1 0,9-11 0,-2 2 1979,7 7-1979,1-8 2188,-13 11-2188,0 7 1701,1-6-1701,-1 6 1038,-7-6-1038,-3 7 533,-8-4-533,0 5 0,0-7 0,-6 8 0,-3 1 0,0 1 0,-11 5 0,9-10 0,-15 10 0,9 1 0,-10 1 0,5 5 0,0 0 0,-5-4 0,5 4 0,-6 0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16T12:53:31.504"/>
    </inkml:context>
    <inkml:brush xml:id="br0">
      <inkml:brushProperty name="width" value="0.05" units="cm"/>
      <inkml:brushProperty name="height" value="0.05" units="cm"/>
      <inkml:brushProperty name="color" value="#E71224"/>
    </inkml:brush>
  </inkml:definitions>
  <inkml:trace contextRef="#ctx0" brushRef="#br0">10979 391 24575,'-56'0'0,"-1"0"0,-33 0-1278,38 0 0,-4 0 1278,-10 0 0,-3 0 0,-4 1 0,-2-2 0,-4-3 0,-3-2-1040,-16 0 1,-2-1 1039,2 1 0,-3-1-753,14-1 0,-3-1 1,0 3 752,6 4 0,-1 2 0,-1-1 0,10-4 0,-3-2 0,0 0 0,2 1 0,-19 2 0,2 0 0,-3-2-1126,14-3 1,-3-2 0,-2-1 0,-3 3 1125,3 4 0,-4 2 0,-2 1 0,2-1 0,5-1 0,0-4 0,5-2 0,0 0 0,-5 1-344,-3 2 0,-5 1 0,-2 1 0,3 0 0,7 1 344,-15-1 0,7 0 0,-1-2-330,13-4 1,-1-3 0,-2 0 0,1 3 329,-2 7 0,-1 4 0,0 0 0,1-2 0,6-3 0,2-3 0,0 1 0,1 2-12,-21 3 0,2 3 0,0 0 12,-1-1 0,1 0 0,3 0 0,13 0 0,3 0 0,-2 0 577,-9 0 0,-2 0 0,4 0-577,13 0 0,4 0 0,-2 0 0,-5 0 0,-1 0 0,1 0 0,6 0 0,1 0 0,0 0 0,-2 1 0,1 0 0,-2-3 0,-4-4 0,-1-3 0,1 2 0,3 4 0,2 2 0,-2-1 0,-4-5 0,-1-2 0,5 2 798,-8 6 1,3 2-799,-8-1 0,3 0 0,22 0 0,1 0 0,-6 0 0,-1 0 1446,2 0 0,0 0-1446,6 1 0,2-2 0,4-3 0,1 0 0,-40 2 2830,5-6-2830,17 8 0,-17 0 0,17 0 0,-18 0 0,18 0 0,-18 0 0,39-1 0,0 2 0,-47 7 0,45-8 0,3 2 0,-30 14 0,11-14 0,0 5 2425,9-7-2425,-7 0 1628,8 0-1628,-10 0 1043,0 0-1043,0 0 321,0 0-321,0 8 0,10 0 0,2 9 0,9-2 0,0 1 0,9-2 0,1 8 0,9 0 0,-1 6 0,0 0 0,7 1 0,-5-1 0,11 8 0,-5-5 0,5 14 0,1-7 0,6 8 0,2 1 0,0-1 0,6-7 0,-6 5 0,7-6 0,0 9 0,0-1 0,0 1 0,7-1 0,2 10 0,20 14 0,-9 1 0,17-2 0,-12-12 0,-1-2 0,6-6 0,-6-1 0,-1-4 0,13-12 0,-18 5 0,17-7 0,-5-1 0,1 0 0,5-6 0,1 5 0,1-4 0,1 6 0,5 0 0,-14-1 0,7 0 0,-1 1 0,-5-8 0,26 13 0,-24-11 0,34 6 0,-17-1 0,9-10 0,17 14 0,-15-7 0,28 2 0,-8 5-550,10-12 550,1 13-648,-41-23 1,2-1 647,6 9 0,1-1 0,0-6 0,2-1 0,10 4 0,1 0 0,-6-5 0,1 0 0,11 6 0,2-1-979,9-3 0,1 1 979,-1 8 0,1 0 0,-20-8 0,1-1 0,-4 0 0,4 4 0,-1 1 0,23 0 0,-2-1 0,-28-6 0,-1 0 0,18 1 0,0 0-585,-12-1 1,-3 0 584,-2 0 0,4 0 0,0-2 0,7-1 0,-4 0 0,6-1 0,1-1-618,1-1 0,6 0 0,-4-1 618,11-3 0,-3 0 0,9 0 0,3 0 0,-26 0 0,3 0 0,0 0 0,0 0 0,0 0 0,0 0 0,0 0 0,0 0 0,-3 0 0,20-1 0,-2 2 0,0 3 0,-2 2 0,-16-6 0,2 2 0,-3 5 0,6 1 0,-4-1 0,12-5 0,-2-1 0,-15 3 0,1 0 0,-3 0 0,12-4 0,-4 0-145,-1 0 1,0 0 144,11 0 0,1 0 0,-8 0 0,-1 0 0,9 0 0,2 0 0,5 0 0,0 0 0,-5-4 0,0-2-88,-7 2 0,1-3 88,-17-6 0,3-4 0,-6 2 0,-4 2 0,1 0 0,16-6 0,8-2 0,-12 3 0,25-3 0,-13 0 0,2 0 56,-32 10 0,-2 1-56,7-9 0,1 0 1112,-2 8 0,0 0-1112,14-6 0,-2-2 0,-20 5 0,-2 0 512,13-3 1,-2-1-513,29-19 0,-19 3 0,8-1 0,-8-9 0,-11 9 0,12-17 0,-22 18 0,9-8 2190,-12 11-2190,1 0 1242,-9 1-1242,8-9 0,-5-2 0,11-20 0,-1 8 0,-6-15 0,4 15 498,-9-15-498,2 16 0,-13 1 0,-7 15 0,-8 7 0,0 1 0,0 0 0,0-9 0,1 7 0,0-15 0,13-6 0,-10 9 0,10-7 0,-15 28 0,-5-6 0,-3 7 0,-5-1 0,0 2 0,0 6 0,0-7 0,-6-1 0,-2-7 0,-6-1 0,0 8 0,0-6 0,1 13 0,0-6 0,0 13 0,-7 1 0,-9 6 0,-10 0 0,13 0 0,6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1-16T13:06:10.999"/>
    </inkml:context>
    <inkml:brush xml:id="br0">
      <inkml:brushProperty name="width" value="0.05" units="cm"/>
      <inkml:brushProperty name="height" value="0.05" units="cm"/>
      <inkml:brushProperty name="color" value="#E71224"/>
    </inkml:brush>
  </inkml:definitions>
  <inkml:trace contextRef="#ctx0" brushRef="#br0">10979 391 24575,'-56'0'0,"-1"0"0,-33 0-1278,38 0 0,-4 0 1278,-10 0 0,-3 0 0,-4 1 0,-2-2 0,-4-3 0,-3-2-1040,-16 0 1,-2-1 1039,2 1 0,-3-1-753,14-1 0,-3-1 1,0 3 752,6 4 0,-1 2 0,-1-1 0,10-4 0,-3-2 0,0 0 0,2 1 0,-19 2 0,2 0 0,-3-2-1126,14-3 1,-3-2 0,-2-1 0,-3 3 1125,3 4 0,-4 2 0,-2 1 0,2-1 0,5-1 0,0-4 0,5-2 0,0 0 0,-5 1-344,-3 2 0,-5 1 0,-2 1 0,3 0 0,7 1 344,-15-1 0,7 0 0,-1-2-330,13-4 1,-1-3 0,-2 0 0,1 3 329,-2 7 0,-1 4 0,0 0 0,1-2 0,6-3 0,2-3 0,0 1 0,1 2-12,-21 3 0,2 3 0,0 0 12,-1-1 0,1 0 0,3 0 0,13 0 0,3 0 0,-2 0 577,-9 0 0,-2 0 0,4 0-577,13 0 0,4 0 0,-2 0 0,-5 0 0,-1 0 0,1 0 0,6 0 0,1 0 0,0 0 0,-2 1 0,1 0 0,-2-3 0,-4-4 0,-1-3 0,1 2 0,3 4 0,2 2 0,-2-1 0,-4-5 0,-1-2 0,5 2 798,-8 6 1,3 2-799,-8-1 0,3 0 0,22 0 0,1 0 0,-6 0 0,-1 0 1446,2 0 0,0 0-1446,6 1 0,2-2 0,4-3 0,1 0 0,-40 2 2830,5-6-2830,17 8 0,-17 0 0,17 0 0,-18 0 0,18 0 0,-18 0 0,39-1 0,0 2 0,-47 7 0,45-8 0,3 2 0,-30 14 0,11-14 0,0 5 2425,9-7-2425,-7 0 1628,8 0-1628,-10 0 1043,0 0-1043,0 0 321,0 0-321,0 8 0,10 0 0,2 9 0,9-2 0,0 1 0,9-2 0,1 8 0,9 0 0,-1 6 0,0 0 0,7 1 0,-5-1 0,11 8 0,-5-5 0,5 14 0,1-7 0,6 8 0,2 1 0,0-1 0,6-7 0,-6 5 0,7-6 0,0 9 0,0-1 0,0 1 0,7-1 0,2 10 0,20 14 0,-9 1 0,17-2 0,-12-12 0,-1-2 0,6-6 0,-6-1 0,-1-4 0,13-12 0,-18 5 0,17-7 0,-5-1 0,1 0 0,5-6 0,1 5 0,1-4 0,1 6 0,5 0 0,-14-1 0,7 0 0,-1 1 0,-5-8 0,26 13 0,-24-11 0,34 6 0,-17-1 0,9-10 0,17 14 0,-15-7 0,28 2 0,-8 5-550,10-12 550,1 13-648,-41-23 1,2-1 647,6 9 0,1-1 0,0-6 0,2-1 0,10 4 0,1 0 0,-6-5 0,1 0 0,11 6 0,2-1-979,9-3 0,1 1 979,-1 8 0,1 0 0,-20-8 0,1-1 0,-4 0 0,4 4 0,-1 1 0,23 0 0,-2-1 0,-28-6 0,-1 0 0,18 1 0,0 0-585,-12-1 1,-3 0 584,-2 0 0,4 0 0,0-2 0,7-1 0,-4 0 0,6-1 0,1-1-618,1-1 0,6 0 0,-4-1 618,11-3 0,-3 0 0,9 0 0,3 0 0,-26 0 0,3 0 0,0 0 0,0 0 0,0 0 0,0 0 0,0 0 0,0 0 0,-3 0 0,20-1 0,-2 2 0,0 3 0,-2 2 0,-16-6 0,2 2 0,-3 5 0,6 1 0,-4-1 0,12-5 0,-2-1 0,-15 3 0,1 0 0,-3 0 0,12-4 0,-4 0-145,-1 0 1,0 0 144,11 0 0,1 0 0,-8 0 0,-1 0 0,9 0 0,2 0 0,5 0 0,0 0 0,-5-4 0,0-2-88,-7 2 0,1-3 88,-17-6 0,3-4 0,-6 2 0,-4 2 0,1 0 0,16-6 0,8-2 0,-12 3 0,25-3 0,-13 0 0,2 0 56,-32 10 0,-2 1-56,7-9 0,1 0 1112,-2 8 0,0 0-1112,14-6 0,-2-2 0,-20 5 0,-2 0 512,13-3 1,-2-1-513,29-19 0,-19 3 0,8-1 0,-8-9 0,-11 9 0,12-17 0,-22 18 0,9-8 2190,-12 11-2190,1 0 1242,-9 1-1242,8-9 0,-5-2 0,11-20 0,-1 8 0,-6-15 0,4 15 498,-9-15-498,2 16 0,-13 1 0,-7 15 0,-8 7 0,0 1 0,0 0 0,0-9 0,1 7 0,0-15 0,13-6 0,-10 9 0,10-7 0,-15 28 0,-5-6 0,-3 7 0,-5-1 0,0 2 0,0 6 0,0-7 0,-6-1 0,-2-7 0,-6-1 0,0 8 0,0-6 0,1 13 0,0-6 0,0 13 0,-7 1 0,-9 6 0,-10 0 0,13 0 0,6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24330538"/>
      </p:ext>
    </p:extLst>
  </p:cSld>
  <p:clrMap bg1="lt1" tx1="dk1" bg2="dk2" tx2="lt2" accent1="accent1" accent2="accent2" accent3="accent3" accent4="accent4" accent5="accent5" accent6="accent6" hlink="hlink" folHlink="folHlink"/>
  <p:notesStyle>
    <a:lvl1pPr marL="0" algn="l" defTabSz="1829425" rtl="0" eaLnBrk="1" latinLnBrk="0" hangingPunct="1">
      <a:defRPr sz="2402" kern="1200">
        <a:solidFill>
          <a:schemeClr val="tx1"/>
        </a:solidFill>
        <a:latin typeface="+mn-lt"/>
        <a:ea typeface="+mn-ea"/>
        <a:cs typeface="+mn-cs"/>
      </a:defRPr>
    </a:lvl1pPr>
    <a:lvl2pPr marL="914713" algn="l" defTabSz="1829425" rtl="0" eaLnBrk="1" latinLnBrk="0" hangingPunct="1">
      <a:defRPr sz="2402" kern="1200">
        <a:solidFill>
          <a:schemeClr val="tx1"/>
        </a:solidFill>
        <a:latin typeface="+mn-lt"/>
        <a:ea typeface="+mn-ea"/>
        <a:cs typeface="+mn-cs"/>
      </a:defRPr>
    </a:lvl2pPr>
    <a:lvl3pPr marL="1829425" algn="l" defTabSz="1829425" rtl="0" eaLnBrk="1" latinLnBrk="0" hangingPunct="1">
      <a:defRPr sz="2402" kern="1200">
        <a:solidFill>
          <a:schemeClr val="tx1"/>
        </a:solidFill>
        <a:latin typeface="+mn-lt"/>
        <a:ea typeface="+mn-ea"/>
        <a:cs typeface="+mn-cs"/>
      </a:defRPr>
    </a:lvl3pPr>
    <a:lvl4pPr marL="2744137" algn="l" defTabSz="1829425" rtl="0" eaLnBrk="1" latinLnBrk="0" hangingPunct="1">
      <a:defRPr sz="2402" kern="1200">
        <a:solidFill>
          <a:schemeClr val="tx1"/>
        </a:solidFill>
        <a:latin typeface="+mn-lt"/>
        <a:ea typeface="+mn-ea"/>
        <a:cs typeface="+mn-cs"/>
      </a:defRPr>
    </a:lvl4pPr>
    <a:lvl5pPr marL="3658848" algn="l" defTabSz="1829425" rtl="0" eaLnBrk="1" latinLnBrk="0" hangingPunct="1">
      <a:defRPr sz="2402" kern="1200">
        <a:solidFill>
          <a:schemeClr val="tx1"/>
        </a:solidFill>
        <a:latin typeface="+mn-lt"/>
        <a:ea typeface="+mn-ea"/>
        <a:cs typeface="+mn-cs"/>
      </a:defRPr>
    </a:lvl5pPr>
    <a:lvl6pPr marL="4573561" algn="l" defTabSz="1829425" rtl="0" eaLnBrk="1" latinLnBrk="0" hangingPunct="1">
      <a:defRPr sz="2402" kern="1200">
        <a:solidFill>
          <a:schemeClr val="tx1"/>
        </a:solidFill>
        <a:latin typeface="+mn-lt"/>
        <a:ea typeface="+mn-ea"/>
        <a:cs typeface="+mn-cs"/>
      </a:defRPr>
    </a:lvl6pPr>
    <a:lvl7pPr marL="5488274" algn="l" defTabSz="1829425" rtl="0" eaLnBrk="1" latinLnBrk="0" hangingPunct="1">
      <a:defRPr sz="2402" kern="1200">
        <a:solidFill>
          <a:schemeClr val="tx1"/>
        </a:solidFill>
        <a:latin typeface="+mn-lt"/>
        <a:ea typeface="+mn-ea"/>
        <a:cs typeface="+mn-cs"/>
      </a:defRPr>
    </a:lvl7pPr>
    <a:lvl8pPr marL="6402985" algn="l" defTabSz="1829425" rtl="0" eaLnBrk="1" latinLnBrk="0" hangingPunct="1">
      <a:defRPr sz="2402" kern="1200">
        <a:solidFill>
          <a:schemeClr val="tx1"/>
        </a:solidFill>
        <a:latin typeface="+mn-lt"/>
        <a:ea typeface="+mn-ea"/>
        <a:cs typeface="+mn-cs"/>
      </a:defRPr>
    </a:lvl8pPr>
    <a:lvl9pPr marL="7317698" algn="l" defTabSz="1829425" rtl="0" eaLnBrk="1" latinLnBrk="0" hangingPunct="1">
      <a:defRPr sz="24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are going to look at some of the computer vision and AI technology used in self driving cars, specifically an approach to predict the steering angle based on a feed of images of the road ahead.</a:t>
            </a:r>
            <a:endParaRPr dirty="0"/>
          </a:p>
        </p:txBody>
      </p:sp>
    </p:spTree>
    <p:extLst>
      <p:ext uri="{BB962C8B-B14F-4D97-AF65-F5344CB8AC3E}">
        <p14:creationId xmlns:p14="http://schemas.microsoft.com/office/powerpoint/2010/main" val="2241205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Expected to take about a few days to train on a decent spec </a:t>
            </a:r>
            <a:r>
              <a:rPr lang="en-US" dirty="0" err="1"/>
              <a:t>Macbook</a:t>
            </a:r>
            <a:r>
              <a:rPr lang="en-US" dirty="0"/>
              <a:t> Pro</a:t>
            </a:r>
          </a:p>
          <a:p>
            <a:pPr lvl="0" rtl="0">
              <a:spcBef>
                <a:spcPts val="0"/>
              </a:spcBef>
              <a:buNone/>
            </a:pPr>
            <a:r>
              <a:rPr lang="en-US" dirty="0"/>
              <a:t>Took approx. 5 hours on a 2core 13GB VM in Google cloud using a Nvidia K80 GPU</a:t>
            </a:r>
          </a:p>
          <a:p>
            <a:pPr lvl="0" rtl="0">
              <a:spcBef>
                <a:spcPts val="0"/>
              </a:spcBef>
              <a:buNone/>
            </a:pPr>
            <a:r>
              <a:rPr lang="en-US" dirty="0"/>
              <a:t>However, I’ve provided a pre-trained model so you can still work with the code and understand what it is doing</a:t>
            </a:r>
          </a:p>
          <a:p>
            <a:pPr lvl="0" rtl="0">
              <a:spcBef>
                <a:spcPts val="0"/>
              </a:spcBef>
              <a:buNone/>
            </a:pPr>
            <a:endParaRPr lang="en-US" dirty="0"/>
          </a:p>
          <a:p>
            <a:pPr lvl="0" rtl="0">
              <a:spcBef>
                <a:spcPts val="0"/>
              </a:spcBef>
              <a:buNone/>
            </a:pPr>
            <a:r>
              <a:rPr lang="en-US" dirty="0"/>
              <a:t>Note that at this point in time, </a:t>
            </a:r>
            <a:r>
              <a:rPr lang="en-US" dirty="0" err="1"/>
              <a:t>Tensorflow</a:t>
            </a:r>
            <a:r>
              <a:rPr lang="en-US" dirty="0"/>
              <a:t> wasn’t compatible with Python 3.7. I used Python 3.6 and TF 1.11 here!</a:t>
            </a:r>
          </a:p>
          <a:p>
            <a:pPr lvl="0" rtl="0">
              <a:spcBef>
                <a:spcPts val="0"/>
              </a:spcBef>
              <a:buNone/>
            </a:pPr>
            <a:endParaRPr lang="en-US" dirty="0"/>
          </a:p>
          <a:p>
            <a:pPr lvl="0" rtl="0">
              <a:spcBef>
                <a:spcPts val="0"/>
              </a:spcBef>
              <a:buNone/>
            </a:pPr>
            <a:endParaRPr lang="en-US" dirty="0"/>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1522627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You can download the dataset from this link, or alternatively run the Unix shell script to download it.  Note that it is approximately 3GB compressed, so this may take a while depending on your internet connection bandwidth.</a:t>
            </a:r>
          </a:p>
          <a:p>
            <a:pPr lvl="0">
              <a:spcBef>
                <a:spcPts val="0"/>
              </a:spcBef>
              <a:buNone/>
            </a:pPr>
            <a:endParaRPr dirty="0"/>
          </a:p>
        </p:txBody>
      </p:sp>
    </p:spTree>
    <p:extLst>
      <p:ext uri="{BB962C8B-B14F-4D97-AF65-F5344CB8AC3E}">
        <p14:creationId xmlns:p14="http://schemas.microsoft.com/office/powerpoint/2010/main" val="385727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As you can see, a large percentage of the dataset has a steering angle of between -5 and +5 degrees.  This can potentially cause training issues where the algorithm may get 70% accuracy by just returning 0 as the answer! Obviously this won’t be a good thing in a real car!! </a:t>
            </a:r>
          </a:p>
          <a:p>
            <a:pPr lvl="0" rtl="0">
              <a:spcBef>
                <a:spcPts val="0"/>
              </a:spcBef>
              <a:buNone/>
            </a:pPr>
            <a:endParaRPr lang="en-US" dirty="0"/>
          </a:p>
          <a:p>
            <a:pPr marL="0" marR="0" lvl="0" indent="0" algn="l" defTabSz="1828145" rtl="0" eaLnBrk="1" fontAlgn="auto" latinLnBrk="0" hangingPunct="1">
              <a:lnSpc>
                <a:spcPct val="100000"/>
              </a:lnSpc>
              <a:spcBef>
                <a:spcPts val="0"/>
              </a:spcBef>
              <a:spcAft>
                <a:spcPts val="0"/>
              </a:spcAft>
              <a:buClrTx/>
              <a:buSzTx/>
              <a:buFontTx/>
              <a:buNone/>
              <a:tabLst/>
              <a:defRPr/>
            </a:pPr>
            <a:endParaRPr lang="en-US" dirty="0"/>
          </a:p>
          <a:p>
            <a:pPr lvl="0">
              <a:spcBef>
                <a:spcPts val="0"/>
              </a:spcBef>
              <a:buNone/>
            </a:pPr>
            <a:endParaRPr dirty="0"/>
          </a:p>
        </p:txBody>
      </p:sp>
    </p:spTree>
    <p:extLst>
      <p:ext uri="{BB962C8B-B14F-4D97-AF65-F5344CB8AC3E}">
        <p14:creationId xmlns:p14="http://schemas.microsoft.com/office/powerpoint/2010/main" val="2790484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Now we have data, let’s build a model and train it to predict steering angles.</a:t>
            </a:r>
            <a:endParaRPr dirty="0"/>
          </a:p>
        </p:txBody>
      </p:sp>
    </p:spTree>
    <p:extLst>
      <p:ext uri="{BB962C8B-B14F-4D97-AF65-F5344CB8AC3E}">
        <p14:creationId xmlns:p14="http://schemas.microsoft.com/office/powerpoint/2010/main" val="1326585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3843222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split the data into training, validation and testing to help train the model and understand how it predicts previously unseen examples.</a:t>
            </a:r>
          </a:p>
          <a:p>
            <a:r>
              <a:rPr lang="en-US" dirty="0"/>
              <a:t>During a typical training exercise, training data is used to train the model, then validation data is used to understand how well it predicts after that epoch.  For example, if I train on 128 images, I would then validate how accurate the prediction was on another 128 samples.</a:t>
            </a:r>
          </a:p>
          <a:p>
            <a:r>
              <a:rPr lang="en-US" dirty="0"/>
              <a:t>Once the model is fully trained, you would test it on the final 20% to see how accurate it is.</a:t>
            </a:r>
          </a:p>
          <a:p>
            <a:r>
              <a:rPr lang="en-US" dirty="0"/>
              <a:t>This is one option of splitting the data, another way could be to take the first 60% as training data, the next 20% as validation, and the final 20% as test data.</a:t>
            </a:r>
          </a:p>
          <a:p>
            <a:endParaRPr lang="en-US" dirty="0"/>
          </a:p>
        </p:txBody>
      </p:sp>
    </p:spTree>
    <p:extLst>
      <p:ext uri="{BB962C8B-B14F-4D97-AF65-F5344CB8AC3E}">
        <p14:creationId xmlns:p14="http://schemas.microsoft.com/office/powerpoint/2010/main" val="1774118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Our CNN is built up of a 5 convolutional layers followed by 3 fully connected layers.  Dropout is used to improve training performance by effectively dropping connections between artificial neurons.  It makes those that remain more resilient to the underlying data.</a:t>
            </a:r>
          </a:p>
          <a:p>
            <a:pPr lvl="0" rtl="0">
              <a:spcBef>
                <a:spcPts val="0"/>
              </a:spcBef>
              <a:buNone/>
            </a:pPr>
            <a:endParaRPr lang="en-US" dirty="0"/>
          </a:p>
          <a:p>
            <a:pPr lvl="0" rtl="0">
              <a:spcBef>
                <a:spcPts val="0"/>
              </a:spcBef>
              <a:buNone/>
            </a:pPr>
            <a:r>
              <a:rPr lang="en-US" dirty="0"/>
              <a:t>The image of the CNN architecture is created by </a:t>
            </a:r>
            <a:r>
              <a:rPr lang="en-US" dirty="0" err="1"/>
              <a:t>Keras</a:t>
            </a:r>
            <a:r>
              <a:rPr lang="en-US" dirty="0"/>
              <a:t>, and you can </a:t>
            </a:r>
            <a:r>
              <a:rPr lang="en-US" dirty="0" err="1"/>
              <a:t>analyse</a:t>
            </a:r>
            <a:r>
              <a:rPr lang="en-US" dirty="0"/>
              <a:t> it in more detail by looking at the code, which we’ll do next, and by looking at the original image in the logs directory for this section.</a:t>
            </a:r>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2083510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Look at the model, generators, and the training code.  Generators and the training code are similar to section 3.</a:t>
            </a:r>
          </a:p>
          <a:p>
            <a:pPr marL="0" marR="0" lvl="0" indent="0" algn="l" defTabSz="1828145" rtl="0" eaLnBrk="1" fontAlgn="auto" latinLnBrk="0" hangingPunct="1">
              <a:lnSpc>
                <a:spcPct val="100000"/>
              </a:lnSpc>
              <a:spcBef>
                <a:spcPts val="0"/>
              </a:spcBef>
              <a:spcAft>
                <a:spcPts val="0"/>
              </a:spcAft>
              <a:buClrTx/>
              <a:buSzTx/>
              <a:buFontTx/>
              <a:buNone/>
              <a:tabLst/>
              <a:defRPr/>
            </a:pPr>
            <a:endParaRPr lang="en-US" dirty="0"/>
          </a:p>
          <a:p>
            <a:pPr lvl="0">
              <a:spcBef>
                <a:spcPts val="0"/>
              </a:spcBef>
              <a:buNone/>
            </a:pPr>
            <a:endParaRPr dirty="0"/>
          </a:p>
        </p:txBody>
      </p:sp>
    </p:spTree>
    <p:extLst>
      <p:ext uri="{BB962C8B-B14F-4D97-AF65-F5344CB8AC3E}">
        <p14:creationId xmlns:p14="http://schemas.microsoft.com/office/powerpoint/2010/main" val="246161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is the approach I use for training neural networks.  Typically I would perform the initial training and tuning locally to ensure the code is working and the model is starting to converge or a small number samples before moving to a cloud based server to train on the full dataset.</a:t>
            </a:r>
          </a:p>
          <a:p>
            <a:pPr lvl="0" rtl="0">
              <a:spcBef>
                <a:spcPts val="0"/>
              </a:spcBef>
              <a:buNone/>
            </a:pPr>
            <a:r>
              <a:rPr lang="en-US" dirty="0"/>
              <a:t>Also, </a:t>
            </a:r>
            <a:r>
              <a:rPr lang="en-US" dirty="0" err="1"/>
              <a:t>Keras</a:t>
            </a:r>
            <a:r>
              <a:rPr lang="en-US" dirty="0"/>
              <a:t> disables drop-out on validation so you will notice that the validation loss is often lower than the training loss.  This is OK if you have dropout in the network, but if you don’t and you see this, then you have issues relating to your data (for example you need to think about the split between train and validation more, such as validation may be skewed to a smaller set of examples than the training data)</a:t>
            </a:r>
          </a:p>
          <a:p>
            <a:pPr lvl="0" rtl="0">
              <a:spcBef>
                <a:spcPts val="0"/>
              </a:spcBef>
              <a:buNone/>
            </a:pPr>
            <a:endParaRPr lang="en-US" dirty="0"/>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3163693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Here’s an example of training and validation losses converging from training our convolutional neural network.  I’ve shown this with just 10 batches and training for 10 epochs (or 10 iterations through those 10 batches).</a:t>
            </a:r>
          </a:p>
          <a:p>
            <a:pPr lvl="0" rtl="0">
              <a:spcBef>
                <a:spcPts val="0"/>
              </a:spcBef>
              <a:buNone/>
            </a:pPr>
            <a:endParaRPr lang="en-US" dirty="0"/>
          </a:p>
          <a:p>
            <a:pPr lvl="0" rtl="0">
              <a:spcBef>
                <a:spcPts val="0"/>
              </a:spcBef>
              <a:buNone/>
            </a:pPr>
            <a:r>
              <a:rPr lang="en-US" dirty="0"/>
              <a:t>To train on the full dataset, I ran training for 200 epochs.</a:t>
            </a:r>
          </a:p>
          <a:p>
            <a:pPr lvl="0">
              <a:spcBef>
                <a:spcPts val="0"/>
              </a:spcBef>
              <a:buNone/>
            </a:pPr>
            <a:endParaRPr dirty="0"/>
          </a:p>
        </p:txBody>
      </p:sp>
    </p:spTree>
    <p:extLst>
      <p:ext uri="{BB962C8B-B14F-4D97-AF65-F5344CB8AC3E}">
        <p14:creationId xmlns:p14="http://schemas.microsoft.com/office/powerpoint/2010/main" val="188260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p>
          <a:p>
            <a:pPr lvl="0" rtl="0">
              <a:spcBef>
                <a:spcPts val="0"/>
              </a:spcBef>
              <a:buNone/>
            </a:pPr>
            <a:endParaRPr lang="en-US" baseline="0" dirty="0"/>
          </a:p>
          <a:p>
            <a:pPr lvl="0" rtl="0">
              <a:spcBef>
                <a:spcPts val="0"/>
              </a:spcBef>
              <a:buNone/>
            </a:pPr>
            <a:r>
              <a:rPr lang="en-US" dirty="0"/>
              <a:t>https://</a:t>
            </a:r>
            <a:r>
              <a:rPr lang="en-US" dirty="0" err="1"/>
              <a:t>aws.amazon.com</a:t>
            </a:r>
            <a:r>
              <a:rPr lang="en-US" dirty="0"/>
              <a:t>/blogs/machine-learning/build-your-own-face-recognition-service-using-amazon-rekognition/</a:t>
            </a:r>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26767124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are going to look at some of the computer vision and AI technology used in self driving cars, specifically an approach to predict the steering angle based on a feed of images of the road ahead.</a:t>
            </a:r>
            <a:endParaRPr dirty="0"/>
          </a:p>
        </p:txBody>
      </p:sp>
    </p:spTree>
    <p:extLst>
      <p:ext uri="{BB962C8B-B14F-4D97-AF65-F5344CB8AC3E}">
        <p14:creationId xmlns:p14="http://schemas.microsoft.com/office/powerpoint/2010/main" val="40594202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will take our trained model and use it to predict steering angles.  We’ll use all of the images in our dataset for this in order to create a video of our model in action.  </a:t>
            </a:r>
          </a:p>
          <a:p>
            <a:pPr lvl="0">
              <a:spcBef>
                <a:spcPts val="0"/>
              </a:spcBef>
              <a:buNone/>
            </a:pPr>
            <a:endParaRPr dirty="0"/>
          </a:p>
        </p:txBody>
      </p:sp>
    </p:spTree>
    <p:extLst>
      <p:ext uri="{BB962C8B-B14F-4D97-AF65-F5344CB8AC3E}">
        <p14:creationId xmlns:p14="http://schemas.microsoft.com/office/powerpoint/2010/main" val="41070196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So let’s reiterate a very important point, this code is not designed to run on a real car.  There are a large number of safety features that a real autonomous vehicle has that we aren’t covering here.  </a:t>
            </a:r>
          </a:p>
          <a:p>
            <a:pPr lvl="0">
              <a:spcBef>
                <a:spcPts val="0"/>
              </a:spcBef>
              <a:buNone/>
            </a:pPr>
            <a:endParaRPr dirty="0"/>
          </a:p>
        </p:txBody>
      </p:sp>
    </p:spTree>
    <p:extLst>
      <p:ext uri="{BB962C8B-B14F-4D97-AF65-F5344CB8AC3E}">
        <p14:creationId xmlns:p14="http://schemas.microsoft.com/office/powerpoint/2010/main" val="27827130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Walk through how we predict angles</a:t>
            </a:r>
          </a:p>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Smooth out steering angle changes for the steering wheel</a:t>
            </a:r>
          </a:p>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Generate a video</a:t>
            </a:r>
          </a:p>
          <a:p>
            <a:pPr marL="0" marR="0" lvl="0" indent="0" algn="l" defTabSz="1828145" rtl="0" eaLnBrk="1" fontAlgn="auto" latinLnBrk="0" hangingPunct="1">
              <a:lnSpc>
                <a:spcPct val="100000"/>
              </a:lnSpc>
              <a:spcBef>
                <a:spcPts val="0"/>
              </a:spcBef>
              <a:spcAft>
                <a:spcPts val="0"/>
              </a:spcAft>
              <a:buClrTx/>
              <a:buSzTx/>
              <a:buFontTx/>
              <a:buNone/>
              <a:tabLst/>
              <a:defRPr/>
            </a:pPr>
            <a:endParaRPr lang="en-US" dirty="0"/>
          </a:p>
          <a:p>
            <a:pPr lvl="0">
              <a:spcBef>
                <a:spcPts val="0"/>
              </a:spcBef>
              <a:buNone/>
            </a:pPr>
            <a:endParaRPr dirty="0"/>
          </a:p>
        </p:txBody>
      </p:sp>
    </p:spTree>
    <p:extLst>
      <p:ext uri="{BB962C8B-B14F-4D97-AF65-F5344CB8AC3E}">
        <p14:creationId xmlns:p14="http://schemas.microsoft.com/office/powerpoint/2010/main" val="3230928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Some of the things that could be done to improve the model would be:</a:t>
            </a:r>
          </a:p>
          <a:p>
            <a:pPr marL="171450" lvl="0" indent="-171450" rtl="0">
              <a:spcBef>
                <a:spcPts val="0"/>
              </a:spcBef>
              <a:buFontTx/>
              <a:buChar char="-"/>
            </a:pPr>
            <a:r>
              <a:rPr lang="en-US" dirty="0"/>
              <a:t>Use a larger dataset with different roads, the car in different positions in the lane, different conditions such as rain or fog, etc. </a:t>
            </a:r>
          </a:p>
          <a:p>
            <a:pPr marL="171450" lvl="0" indent="-171450" rtl="0">
              <a:spcBef>
                <a:spcPts val="0"/>
              </a:spcBef>
              <a:buFontTx/>
              <a:buChar char="-"/>
            </a:pPr>
            <a:r>
              <a:rPr lang="en-US" dirty="0"/>
              <a:t>Augment the data, for example generating noise in the image, making it darker or lighter, skewing it slightly to depict different camera angles, flipping it left/right </a:t>
            </a:r>
          </a:p>
          <a:p>
            <a:pPr marL="171450" lvl="0" indent="-171450" rtl="0">
              <a:spcBef>
                <a:spcPts val="0"/>
              </a:spcBef>
              <a:buFontTx/>
              <a:buChar char="-"/>
            </a:pPr>
            <a:r>
              <a:rPr lang="en-US" dirty="0"/>
              <a:t>A more complex approach would be to skew the next image based on what would actually happen if the predicted steering angle was used, so for example if the car understeers compared to the correct angle, the next frame would show that the car was no longer in the </a:t>
            </a:r>
            <a:r>
              <a:rPr lang="en-US" dirty="0" err="1"/>
              <a:t>centre</a:t>
            </a:r>
            <a:r>
              <a:rPr lang="en-US" dirty="0"/>
              <a:t> of the lane, but had moved towards one side of another</a:t>
            </a:r>
            <a:r>
              <a:rPr lang="en-US"/>
              <a:t>. </a:t>
            </a:r>
          </a:p>
          <a:p>
            <a:pPr marL="171450" lvl="0" indent="-171450" rtl="0">
              <a:spcBef>
                <a:spcPts val="0"/>
              </a:spcBef>
              <a:buFontTx/>
              <a:buChar char="-"/>
            </a:pPr>
            <a:endParaRPr lang="en-US" dirty="0"/>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3974685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Here’s a video of our algorithm</a:t>
            </a:r>
          </a:p>
          <a:p>
            <a:pPr lvl="0">
              <a:spcBef>
                <a:spcPts val="0"/>
              </a:spcBef>
              <a:buNone/>
            </a:pPr>
            <a:endParaRPr dirty="0"/>
          </a:p>
        </p:txBody>
      </p:sp>
    </p:spTree>
    <p:extLst>
      <p:ext uri="{BB962C8B-B14F-4D97-AF65-F5344CB8AC3E}">
        <p14:creationId xmlns:p14="http://schemas.microsoft.com/office/powerpoint/2010/main" val="2405470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we’ll return to our OpenCV example and build on it to recognize code in video streaming from a webcam.  This will give you a good understanding of how you could recognize yourself, family members, friends, or perhaps even your favourite celebrity A-lister. </a:t>
            </a:r>
            <a:endParaRPr dirty="0"/>
          </a:p>
        </p:txBody>
      </p:sp>
    </p:spTree>
    <p:extLst>
      <p:ext uri="{BB962C8B-B14F-4D97-AF65-F5344CB8AC3E}">
        <p14:creationId xmlns:p14="http://schemas.microsoft.com/office/powerpoint/2010/main" val="1167048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So let’s start with a very important message, this code is not designed to run on a real car.  There are a large number of safety features that a real autonomous vehicle has that we won’t cover here.  However, section is designed to introduce you to an approach to do this, and can help you get started on a career in this space if you so wish!</a:t>
            </a:r>
          </a:p>
          <a:p>
            <a:pPr marL="0" marR="0" lvl="0" indent="0" algn="l" defTabSz="1828145" rtl="0" eaLnBrk="1" fontAlgn="auto" latinLnBrk="0" hangingPunct="1">
              <a:lnSpc>
                <a:spcPct val="100000"/>
              </a:lnSpc>
              <a:spcBef>
                <a:spcPts val="0"/>
              </a:spcBef>
              <a:spcAft>
                <a:spcPts val="0"/>
              </a:spcAft>
              <a:buClrTx/>
              <a:buSzTx/>
              <a:buFontTx/>
              <a:buNone/>
              <a:tabLst/>
              <a:defRPr/>
            </a:pPr>
            <a:endParaRPr lang="en-US" dirty="0"/>
          </a:p>
          <a:p>
            <a:pPr lvl="0">
              <a:spcBef>
                <a:spcPts val="0"/>
              </a:spcBef>
              <a:buNone/>
            </a:pPr>
            <a:endParaRPr dirty="0"/>
          </a:p>
        </p:txBody>
      </p:sp>
    </p:spTree>
    <p:extLst>
      <p:ext uri="{BB962C8B-B14F-4D97-AF65-F5344CB8AC3E}">
        <p14:creationId xmlns:p14="http://schemas.microsoft.com/office/powerpoint/2010/main" val="247696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are going to look at some of the computer vision and AI technology used in self driving cars, specifically an approach to predict the steering angle based on a feed of images of the road ahead.  A widely used technology in this space is called the Convolutional Neural Network</a:t>
            </a:r>
            <a:endParaRPr dirty="0"/>
          </a:p>
        </p:txBody>
      </p:sp>
    </p:spTree>
    <p:extLst>
      <p:ext uri="{BB962C8B-B14F-4D97-AF65-F5344CB8AC3E}">
        <p14:creationId xmlns:p14="http://schemas.microsoft.com/office/powerpoint/2010/main" val="62351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Predicting the steering angle can be done in a number of ways.  It is possible to detect the lines in the road using computer vision techniques, calculate any angle in them, and use this to determine an appropriate steering angle.  Another approach is to use deep learning.  We are going to use a convolutional neural network to learn patterns in road images and predict steering angles.  Our training data will consist of multiple road images and a corresponding steering angle captured from a car.  </a:t>
            </a:r>
            <a:endParaRPr dirty="0"/>
          </a:p>
        </p:txBody>
      </p:sp>
    </p:spTree>
    <p:extLst>
      <p:ext uri="{BB962C8B-B14F-4D97-AF65-F5344CB8AC3E}">
        <p14:creationId xmlns:p14="http://schemas.microsoft.com/office/powerpoint/2010/main" val="103824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Convolutional networks were inspired by biological processes[4] in that the connectivity pattern between neurons resembles the organization of the animal visual cortex. Individual cortical neurons respond to stimuli only in a restricted region of the visual field known as the receptive field. The receptive fields of different neurons partially overlap such that they cover the entire visual field.</a:t>
            </a:r>
          </a:p>
          <a:p>
            <a:pPr lvl="0">
              <a:spcBef>
                <a:spcPts val="0"/>
              </a:spcBef>
              <a:buNone/>
            </a:pPr>
            <a:endParaRPr lang="en-GB" dirty="0"/>
          </a:p>
          <a:p>
            <a:pPr marL="0" marR="0" lvl="0" indent="0" algn="l" defTabSz="1829425" rtl="0" eaLnBrk="1" fontAlgn="auto" latinLnBrk="0" hangingPunct="1">
              <a:lnSpc>
                <a:spcPct val="100000"/>
              </a:lnSpc>
              <a:spcBef>
                <a:spcPts val="0"/>
              </a:spcBef>
              <a:spcAft>
                <a:spcPts val="0"/>
              </a:spcAft>
              <a:buClrTx/>
              <a:buSzTx/>
              <a:buFontTx/>
              <a:buNone/>
              <a:tabLst/>
              <a:defRPr/>
            </a:pPr>
            <a:r>
              <a:rPr lang="en-GB" sz="1400" dirty="0">
                <a:solidFill>
                  <a:srgbClr val="434343"/>
                </a:solidFill>
              </a:rPr>
              <a:t>CNNs use relatively little pre-processing compared to other image classification algorithms. </a:t>
            </a:r>
            <a:r>
              <a:rPr lang="en-GB" sz="1200" dirty="0">
                <a:solidFill>
                  <a:srgbClr val="434343"/>
                </a:solidFill>
              </a:rPr>
              <a:t>This means that the network learns the filters that in traditional algorithms were hand-engineered. This independence from prior knowledge and human effort in feature design is a major advantage.</a:t>
            </a:r>
            <a:endParaRPr lang="en-US" sz="1200" dirty="0">
              <a:solidFill>
                <a:srgbClr val="434343"/>
              </a:solidFill>
            </a:endParaRPr>
          </a:p>
          <a:p>
            <a:pPr lvl="0">
              <a:spcBef>
                <a:spcPts val="0"/>
              </a:spcBef>
              <a:buNone/>
            </a:pPr>
            <a:endParaRPr lang="en-GB" dirty="0"/>
          </a:p>
          <a:p>
            <a:pPr marL="0" marR="0" lvl="0" indent="0" algn="l" defTabSz="1829425" rtl="0" eaLnBrk="1" fontAlgn="auto" latinLnBrk="0" hangingPunct="1">
              <a:lnSpc>
                <a:spcPct val="100000"/>
              </a:lnSpc>
              <a:spcBef>
                <a:spcPts val="0"/>
              </a:spcBef>
              <a:spcAft>
                <a:spcPts val="0"/>
              </a:spcAft>
              <a:buClrTx/>
              <a:buSzTx/>
              <a:buFontTx/>
              <a:buNone/>
              <a:tabLst/>
              <a:defRPr/>
            </a:pPr>
            <a:r>
              <a:rPr lang="en-GB" dirty="0"/>
              <a:t>Yann </a:t>
            </a:r>
            <a:r>
              <a:rPr lang="en-GB" dirty="0" err="1"/>
              <a:t>Lecun</a:t>
            </a:r>
            <a:r>
              <a:rPr lang="en-GB" dirty="0"/>
              <a:t> pioneered the use of convolutional neural networks.  </a:t>
            </a:r>
          </a:p>
          <a:p>
            <a:pPr lvl="0">
              <a:spcBef>
                <a:spcPts val="0"/>
              </a:spcBef>
              <a:buNone/>
            </a:pPr>
            <a:endParaRPr dirty="0"/>
          </a:p>
        </p:txBody>
      </p:sp>
    </p:spTree>
    <p:extLst>
      <p:ext uri="{BB962C8B-B14F-4D97-AF65-F5344CB8AC3E}">
        <p14:creationId xmlns:p14="http://schemas.microsoft.com/office/powerpoint/2010/main" val="86519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In this image you can see how a CNN has learnt to identify edges and textures, the builds higher level representations, such as the parts of a car, then more complete images of a car before finally recognising that, in this image, it’s an Audi A7.  None of these representations are programmed, the network learns these from training examples. </a:t>
            </a:r>
            <a:endParaRPr dirty="0"/>
          </a:p>
        </p:txBody>
      </p:sp>
    </p:spTree>
    <p:extLst>
      <p:ext uri="{BB962C8B-B14F-4D97-AF65-F5344CB8AC3E}">
        <p14:creationId xmlns:p14="http://schemas.microsoft.com/office/powerpoint/2010/main" val="309253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dirty="0"/>
              <a:t>Now let’s discuss the environment we will need and the data we will use to train our model</a:t>
            </a:r>
            <a:endParaRPr dirty="0"/>
          </a:p>
        </p:txBody>
      </p:sp>
    </p:spTree>
    <p:extLst>
      <p:ext uri="{BB962C8B-B14F-4D97-AF65-F5344CB8AC3E}">
        <p14:creationId xmlns:p14="http://schemas.microsoft.com/office/powerpoint/2010/main" val="42361829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36144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781053" y="3636871"/>
            <a:ext cx="16444200" cy="1866336"/>
          </a:xfrm>
          <a:prstGeom prst="rect">
            <a:avLst/>
          </a:prstGeom>
        </p:spPr>
        <p:txBody>
          <a:bodyPr lIns="137092" tIns="137092" rIns="137092" bIns="137092" anchor="b" anchorCtr="0"/>
          <a:lstStyle>
            <a:lvl1pPr lvl="0" rtl="0">
              <a:spcBef>
                <a:spcPts val="0"/>
              </a:spcBef>
              <a:buSzPct val="100000"/>
              <a:buFont typeface="Calibri"/>
              <a:defRPr sz="9605">
                <a:latin typeface="Calibri"/>
                <a:ea typeface="Calibri"/>
                <a:cs typeface="Calibri"/>
                <a:sym typeface="Calibri"/>
              </a:defRPr>
            </a:lvl1pPr>
            <a:lvl2pPr lvl="1" rtl="0">
              <a:spcBef>
                <a:spcPts val="0"/>
              </a:spcBef>
              <a:buSzPct val="100000"/>
              <a:defRPr sz="9605"/>
            </a:lvl2pPr>
            <a:lvl3pPr lvl="2" rtl="0">
              <a:spcBef>
                <a:spcPts val="0"/>
              </a:spcBef>
              <a:buSzPct val="100000"/>
              <a:defRPr sz="9605"/>
            </a:lvl3pPr>
            <a:lvl4pPr lvl="3" rtl="0">
              <a:spcBef>
                <a:spcPts val="0"/>
              </a:spcBef>
              <a:buSzPct val="100000"/>
              <a:defRPr sz="9605"/>
            </a:lvl4pPr>
            <a:lvl5pPr lvl="4" rtl="0">
              <a:spcBef>
                <a:spcPts val="0"/>
              </a:spcBef>
              <a:buSzPct val="100000"/>
              <a:defRPr sz="9605"/>
            </a:lvl5pPr>
            <a:lvl6pPr lvl="5" rtl="0">
              <a:spcBef>
                <a:spcPts val="0"/>
              </a:spcBef>
              <a:buSzPct val="100000"/>
              <a:defRPr sz="9605"/>
            </a:lvl6pPr>
            <a:lvl7pPr lvl="6" rtl="0">
              <a:spcBef>
                <a:spcPts val="0"/>
              </a:spcBef>
              <a:buSzPct val="100000"/>
              <a:defRPr sz="9605"/>
            </a:lvl7pPr>
            <a:lvl8pPr lvl="7" rtl="0">
              <a:spcBef>
                <a:spcPts val="0"/>
              </a:spcBef>
              <a:buSzPct val="100000"/>
              <a:defRPr sz="9605"/>
            </a:lvl8pPr>
            <a:lvl9pPr lvl="8" rtl="0">
              <a:spcBef>
                <a:spcPts val="0"/>
              </a:spcBef>
              <a:buSzPct val="100000"/>
              <a:defRPr sz="9605"/>
            </a:lvl9pPr>
          </a:lstStyle>
          <a:p>
            <a:endParaRPr/>
          </a:p>
        </p:txBody>
      </p:sp>
      <p:sp>
        <p:nvSpPr>
          <p:cNvPr id="14" name="Shape 14"/>
          <p:cNvSpPr txBox="1">
            <a:spLocks noGrp="1"/>
          </p:cNvSpPr>
          <p:nvPr>
            <p:ph type="subTitle" idx="1"/>
          </p:nvPr>
        </p:nvSpPr>
        <p:spPr>
          <a:xfrm>
            <a:off x="781053" y="5575678"/>
            <a:ext cx="16444200" cy="865399"/>
          </a:xfrm>
          <a:prstGeom prst="rect">
            <a:avLst/>
          </a:prstGeom>
        </p:spPr>
        <p:txBody>
          <a:bodyPr lIns="137092" tIns="137092" rIns="137092" bIns="137092" anchor="t" anchorCtr="0"/>
          <a:lstStyle>
            <a:lvl1pPr lvl="0" rtl="0">
              <a:lnSpc>
                <a:spcPct val="100000"/>
              </a:lnSpc>
              <a:spcBef>
                <a:spcPts val="0"/>
              </a:spcBef>
              <a:spcAft>
                <a:spcPts val="0"/>
              </a:spcAft>
              <a:buClr>
                <a:schemeClr val="lt1"/>
              </a:buClr>
              <a:buSzPct val="100000"/>
              <a:buFont typeface="Calibri"/>
              <a:buNone/>
              <a:defRPr sz="4402">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402">
                <a:solidFill>
                  <a:schemeClr val="lt1"/>
                </a:solidFill>
              </a:defRPr>
            </a:lvl2pPr>
            <a:lvl3pPr lvl="2" rtl="0">
              <a:lnSpc>
                <a:spcPct val="100000"/>
              </a:lnSpc>
              <a:spcBef>
                <a:spcPts val="0"/>
              </a:spcBef>
              <a:spcAft>
                <a:spcPts val="0"/>
              </a:spcAft>
              <a:buClr>
                <a:schemeClr val="lt1"/>
              </a:buClr>
              <a:buSzPct val="100000"/>
              <a:buNone/>
              <a:defRPr sz="4402">
                <a:solidFill>
                  <a:schemeClr val="lt1"/>
                </a:solidFill>
              </a:defRPr>
            </a:lvl3pPr>
            <a:lvl4pPr lvl="3" rtl="0">
              <a:lnSpc>
                <a:spcPct val="100000"/>
              </a:lnSpc>
              <a:spcBef>
                <a:spcPts val="0"/>
              </a:spcBef>
              <a:spcAft>
                <a:spcPts val="0"/>
              </a:spcAft>
              <a:buClr>
                <a:schemeClr val="lt1"/>
              </a:buClr>
              <a:buSzPct val="100000"/>
              <a:buNone/>
              <a:defRPr sz="4402">
                <a:solidFill>
                  <a:schemeClr val="lt1"/>
                </a:solidFill>
              </a:defRPr>
            </a:lvl4pPr>
            <a:lvl5pPr lvl="4" rtl="0">
              <a:lnSpc>
                <a:spcPct val="100000"/>
              </a:lnSpc>
              <a:spcBef>
                <a:spcPts val="0"/>
              </a:spcBef>
              <a:spcAft>
                <a:spcPts val="0"/>
              </a:spcAft>
              <a:buClr>
                <a:schemeClr val="lt1"/>
              </a:buClr>
              <a:buSzPct val="100000"/>
              <a:buNone/>
              <a:defRPr sz="4402">
                <a:solidFill>
                  <a:schemeClr val="lt1"/>
                </a:solidFill>
              </a:defRPr>
            </a:lvl5pPr>
            <a:lvl6pPr lvl="5" rtl="0">
              <a:lnSpc>
                <a:spcPct val="100000"/>
              </a:lnSpc>
              <a:spcBef>
                <a:spcPts val="0"/>
              </a:spcBef>
              <a:spcAft>
                <a:spcPts val="0"/>
              </a:spcAft>
              <a:buClr>
                <a:schemeClr val="lt1"/>
              </a:buClr>
              <a:buSzPct val="100000"/>
              <a:buNone/>
              <a:defRPr sz="4402">
                <a:solidFill>
                  <a:schemeClr val="lt1"/>
                </a:solidFill>
              </a:defRPr>
            </a:lvl6pPr>
            <a:lvl7pPr lvl="6" rtl="0">
              <a:lnSpc>
                <a:spcPct val="100000"/>
              </a:lnSpc>
              <a:spcBef>
                <a:spcPts val="0"/>
              </a:spcBef>
              <a:spcAft>
                <a:spcPts val="0"/>
              </a:spcAft>
              <a:buClr>
                <a:schemeClr val="lt1"/>
              </a:buClr>
              <a:buSzPct val="100000"/>
              <a:buNone/>
              <a:defRPr sz="4402">
                <a:solidFill>
                  <a:schemeClr val="lt1"/>
                </a:solidFill>
              </a:defRPr>
            </a:lvl7pPr>
            <a:lvl8pPr lvl="7" rtl="0">
              <a:lnSpc>
                <a:spcPct val="100000"/>
              </a:lnSpc>
              <a:spcBef>
                <a:spcPts val="0"/>
              </a:spcBef>
              <a:spcAft>
                <a:spcPts val="0"/>
              </a:spcAft>
              <a:buClr>
                <a:schemeClr val="lt1"/>
              </a:buClr>
              <a:buSzPct val="100000"/>
              <a:buNone/>
              <a:defRPr sz="4402">
                <a:solidFill>
                  <a:schemeClr val="lt1"/>
                </a:solidFill>
              </a:defRPr>
            </a:lvl8pPr>
            <a:lvl9pPr lvl="8" rtl="0">
              <a:lnSpc>
                <a:spcPct val="100000"/>
              </a:lnSpc>
              <a:spcBef>
                <a:spcPts val="0"/>
              </a:spcBef>
              <a:spcAft>
                <a:spcPts val="0"/>
              </a:spcAft>
              <a:buClr>
                <a:schemeClr val="lt1"/>
              </a:buClr>
              <a:buSzPct val="100000"/>
              <a:buNone/>
              <a:defRPr sz="4402">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1312197"/>
            <a:ext cx="18288000" cy="8970046"/>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34" name="Shape 34"/>
          <p:cNvSpPr/>
          <p:nvPr/>
        </p:nvSpPr>
        <p:spPr>
          <a:xfrm>
            <a:off x="0" y="1312097"/>
            <a:ext cx="18288000" cy="217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35" name="Shape 35"/>
          <p:cNvSpPr txBox="1">
            <a:spLocks noGrp="1"/>
          </p:cNvSpPr>
          <p:nvPr>
            <p:ph type="title"/>
          </p:nvPr>
        </p:nvSpPr>
        <p:spPr>
          <a:xfrm>
            <a:off x="196500" y="32685"/>
            <a:ext cx="17653200" cy="1204842"/>
          </a:xfrm>
          <a:prstGeom prst="rect">
            <a:avLst/>
          </a:prstGeom>
        </p:spPr>
        <p:txBody>
          <a:bodyPr lIns="137092" tIns="137092" rIns="137092" bIns="137092" anchor="ctr" anchorCtr="0"/>
          <a:lstStyle>
            <a:lvl1pPr lvl="0" rtl="0">
              <a:spcBef>
                <a:spcPts val="0"/>
              </a:spcBef>
              <a:buSzPct val="100000"/>
              <a:defRPr sz="4002"/>
            </a:lvl1pPr>
            <a:lvl2pPr lvl="1" rtl="0">
              <a:spcBef>
                <a:spcPts val="0"/>
              </a:spcBef>
              <a:buSzPct val="100000"/>
              <a:defRPr sz="3602"/>
            </a:lvl2pPr>
            <a:lvl3pPr lvl="2" rtl="0">
              <a:spcBef>
                <a:spcPts val="0"/>
              </a:spcBef>
              <a:buSzPct val="100000"/>
              <a:defRPr sz="3602"/>
            </a:lvl3pPr>
            <a:lvl4pPr lvl="3" rtl="0">
              <a:spcBef>
                <a:spcPts val="0"/>
              </a:spcBef>
              <a:buSzPct val="100000"/>
              <a:defRPr sz="3602"/>
            </a:lvl4pPr>
            <a:lvl5pPr lvl="4" rtl="0">
              <a:spcBef>
                <a:spcPts val="0"/>
              </a:spcBef>
              <a:buSzPct val="100000"/>
              <a:defRPr sz="3602"/>
            </a:lvl5pPr>
            <a:lvl6pPr lvl="5" rtl="0">
              <a:spcBef>
                <a:spcPts val="0"/>
              </a:spcBef>
              <a:buSzPct val="100000"/>
              <a:defRPr sz="3602"/>
            </a:lvl6pPr>
            <a:lvl7pPr lvl="6" rtl="0">
              <a:spcBef>
                <a:spcPts val="0"/>
              </a:spcBef>
              <a:buSzPct val="100000"/>
              <a:defRPr sz="3602"/>
            </a:lvl7pPr>
            <a:lvl8pPr lvl="7" rtl="0">
              <a:spcBef>
                <a:spcPts val="0"/>
              </a:spcBef>
              <a:buSzPct val="100000"/>
              <a:defRPr sz="3602"/>
            </a:lvl8pPr>
            <a:lvl9pPr lvl="8" rtl="0">
              <a:spcBef>
                <a:spcPts val="0"/>
              </a:spcBef>
              <a:buSzPct val="100000"/>
              <a:defRPr sz="3602"/>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980501" y="976048"/>
            <a:ext cx="16068000" cy="8177812"/>
          </a:xfrm>
          <a:prstGeom prst="rect">
            <a:avLst/>
          </a:prstGeom>
        </p:spPr>
        <p:txBody>
          <a:bodyPr lIns="137092" tIns="137092" rIns="137092" bIns="137092" anchor="ctr" anchorCtr="0"/>
          <a:lstStyle>
            <a:lvl1pPr lvl="0" rtl="0">
              <a:spcBef>
                <a:spcPts val="0"/>
              </a:spcBef>
              <a:buSzPct val="100000"/>
              <a:defRPr sz="12006"/>
            </a:lvl1pPr>
            <a:lvl2pPr lvl="1" rtl="0">
              <a:spcBef>
                <a:spcPts val="0"/>
              </a:spcBef>
              <a:buSzPct val="100000"/>
              <a:defRPr sz="12006"/>
            </a:lvl2pPr>
            <a:lvl3pPr lvl="2" rtl="0">
              <a:spcBef>
                <a:spcPts val="0"/>
              </a:spcBef>
              <a:buSzPct val="100000"/>
              <a:defRPr sz="12006"/>
            </a:lvl3pPr>
            <a:lvl4pPr lvl="3" rtl="0">
              <a:spcBef>
                <a:spcPts val="0"/>
              </a:spcBef>
              <a:buSzPct val="100000"/>
              <a:defRPr sz="12006"/>
            </a:lvl4pPr>
            <a:lvl5pPr lvl="4" rtl="0">
              <a:spcBef>
                <a:spcPts val="0"/>
              </a:spcBef>
              <a:buSzPct val="100000"/>
              <a:defRPr sz="12006"/>
            </a:lvl5pPr>
            <a:lvl6pPr lvl="5" rtl="0">
              <a:spcBef>
                <a:spcPts val="0"/>
              </a:spcBef>
              <a:buSzPct val="100000"/>
              <a:defRPr sz="12006"/>
            </a:lvl6pPr>
            <a:lvl7pPr lvl="6" rtl="0">
              <a:spcBef>
                <a:spcPts val="0"/>
              </a:spcBef>
              <a:buSzPct val="100000"/>
              <a:defRPr sz="12006"/>
            </a:lvl7pPr>
            <a:lvl8pPr lvl="7" rtl="0">
              <a:spcBef>
                <a:spcPts val="0"/>
              </a:spcBef>
              <a:buSzPct val="100000"/>
              <a:defRPr sz="12006"/>
            </a:lvl8pPr>
            <a:lvl9pPr lvl="8" rtl="0">
              <a:spcBef>
                <a:spcPts val="0"/>
              </a:spcBef>
              <a:buSzPct val="100000"/>
              <a:defRPr sz="12006"/>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8288000" cy="9387453"/>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62" name="Shape 62"/>
          <p:cNvSpPr/>
          <p:nvPr/>
        </p:nvSpPr>
        <p:spPr>
          <a:xfrm rot="10800000" flipH="1">
            <a:off x="0" y="9241175"/>
            <a:ext cx="18288000" cy="148132"/>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63" name="Shape 63"/>
          <p:cNvSpPr txBox="1">
            <a:spLocks noGrp="1"/>
          </p:cNvSpPr>
          <p:nvPr>
            <p:ph type="body" idx="1"/>
          </p:nvPr>
        </p:nvSpPr>
        <p:spPr>
          <a:xfrm>
            <a:off x="114301" y="9389307"/>
            <a:ext cx="16764000" cy="892987"/>
          </a:xfrm>
          <a:prstGeom prst="rect">
            <a:avLst/>
          </a:prstGeom>
        </p:spPr>
        <p:txBody>
          <a:bodyPr lIns="137092" tIns="137092" rIns="137092" bIns="137092"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43804" y="1476767"/>
            <a:ext cx="16444200" cy="1534689"/>
          </a:xfrm>
          <a:prstGeom prst="rect">
            <a:avLst/>
          </a:prstGeom>
          <a:noFill/>
          <a:ln>
            <a:noFill/>
          </a:ln>
        </p:spPr>
        <p:txBody>
          <a:bodyPr lIns="137092" tIns="137092" rIns="137092" bIns="137092"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943804" y="3836379"/>
            <a:ext cx="16444200" cy="5417891"/>
          </a:xfrm>
          <a:prstGeom prst="rect">
            <a:avLst/>
          </a:prstGeom>
          <a:noFill/>
          <a:ln>
            <a:noFill/>
          </a:ln>
        </p:spPr>
        <p:txBody>
          <a:bodyPr lIns="137092" tIns="137092" rIns="137092" bIns="137092"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7047082" y="9386905"/>
            <a:ext cx="1097400" cy="786835"/>
          </a:xfrm>
          <a:prstGeom prst="rect">
            <a:avLst/>
          </a:prstGeom>
          <a:noFill/>
          <a:ln>
            <a:noFill/>
          </a:ln>
        </p:spPr>
        <p:txBody>
          <a:bodyPr lIns="137092" tIns="137092" rIns="137092" bIns="137092" anchor="ctr" anchorCtr="0">
            <a:noAutofit/>
          </a:bodyPr>
          <a:lstStyle/>
          <a:p>
            <a:pPr algn="r"/>
            <a:fld id="{00000000-1234-1234-1234-123412341234}" type="slidenum">
              <a:rPr lang="en" sz="2001" smtClean="0">
                <a:solidFill>
                  <a:schemeClr val="lt2"/>
                </a:solidFill>
                <a:latin typeface="Roboto"/>
                <a:ea typeface="Roboto"/>
                <a:cs typeface="Roboto"/>
                <a:sym typeface="Roboto"/>
              </a:rPr>
              <a:pPr algn="r"/>
              <a:t>‹#›</a:t>
            </a:fld>
            <a:endParaRPr lang="en" sz="2001">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8"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1.jpg"/><Relationship Id="rId7"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10" Type="http://schemas.openxmlformats.org/officeDocument/2006/relationships/image" Target="../media/image10.jpg"/><Relationship Id="rId4" Type="http://schemas.openxmlformats.org/officeDocument/2006/relationships/image" Target="../media/image4.jpg"/><Relationship Id="rId9" Type="http://schemas.openxmlformats.org/officeDocument/2006/relationships/image" Target="../media/image9.jpg"/></Relationships>
</file>

<file path=ppt/slides/_rels/slide1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keras.io/getting-started/faq/#why-is-the-training-loss-much-higher-than-the-testing-loss"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2.xml"/><Relationship Id="rId4" Type="http://schemas.openxmlformats.org/officeDocument/2006/relationships/image" Target="../media/image13.png"/><Relationship Id="rId9" Type="http://schemas.openxmlformats.org/officeDocument/2006/relationships/customXml" Target="../ink/ink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ctr" anchorCtr="0">
            <a:noAutofit/>
          </a:bodyPr>
          <a:lstStyle/>
          <a:p>
            <a:pPr algn="ctr"/>
            <a:r>
              <a:rPr lang="en" dirty="0"/>
              <a:t>Predicting Steering Angles for a Self Driving Car</a:t>
            </a:r>
            <a:br>
              <a:rPr lang="en" dirty="0"/>
            </a:br>
            <a:r>
              <a:rPr lang="en" sz="4400" dirty="0"/>
              <a:t>Section 4</a:t>
            </a:r>
          </a:p>
        </p:txBody>
      </p:sp>
    </p:spTree>
    <p:extLst>
      <p:ext uri="{BB962C8B-B14F-4D97-AF65-F5344CB8AC3E}">
        <p14:creationId xmlns:p14="http://schemas.microsoft.com/office/powerpoint/2010/main" val="7637489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Environment</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This model requires a powerful PC, preferably with a GPU, or use of a cloud GPU instance</a:t>
            </a:r>
          </a:p>
          <a:p>
            <a:pPr marL="914507" indent="-711281">
              <a:buClr>
                <a:srgbClr val="434343"/>
              </a:buClr>
              <a:buChar char="●"/>
            </a:pPr>
            <a:r>
              <a:rPr lang="en-US" sz="4002" dirty="0">
                <a:solidFill>
                  <a:srgbClr val="434343"/>
                </a:solidFill>
              </a:rPr>
              <a:t>It took many hours to train to a level where the predicted angles were accurate enough for demo purposes</a:t>
            </a:r>
          </a:p>
          <a:p>
            <a:pPr marL="914507" indent="-711281">
              <a:buClr>
                <a:srgbClr val="434343"/>
              </a:buClr>
              <a:buChar char="●"/>
            </a:pPr>
            <a:r>
              <a:rPr lang="en-US" sz="4002" dirty="0">
                <a:solidFill>
                  <a:srgbClr val="434343"/>
                </a:solidFill>
              </a:rPr>
              <a:t>Please check Python version compatibility with </a:t>
            </a:r>
            <a:r>
              <a:rPr lang="en-US" sz="4002" dirty="0" err="1">
                <a:solidFill>
                  <a:srgbClr val="434343"/>
                </a:solidFill>
              </a:rPr>
              <a:t>Tensorflow</a:t>
            </a:r>
            <a:r>
              <a:rPr lang="en-US" sz="4002" dirty="0">
                <a:solidFill>
                  <a:srgbClr val="434343"/>
                </a:solidFill>
              </a:rPr>
              <a:t>!</a:t>
            </a: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354032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Dataset</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The dataset is available here:</a:t>
            </a: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914507" indent="-711281">
              <a:buClr>
                <a:srgbClr val="434343"/>
              </a:buClr>
              <a:buChar char="●"/>
            </a:pPr>
            <a:r>
              <a:rPr lang="en-US" sz="4002" dirty="0">
                <a:solidFill>
                  <a:srgbClr val="434343"/>
                </a:solidFill>
              </a:rPr>
              <a:t>You can download it with the following script:</a:t>
            </a: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914507" indent="-711281">
              <a:buClr>
                <a:srgbClr val="434343"/>
              </a:buClr>
              <a:buChar char="●"/>
            </a:pPr>
            <a:r>
              <a:rPr lang="en-US" sz="4002" dirty="0">
                <a:solidFill>
                  <a:srgbClr val="434343"/>
                </a:solidFill>
              </a:rPr>
              <a:t>Note that the image is approx. 3GB in size</a:t>
            </a: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2278846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Let’s explore the dataset…</a:t>
            </a:r>
          </a:p>
        </p:txBody>
      </p:sp>
    </p:spTree>
    <p:extLst>
      <p:ext uri="{BB962C8B-B14F-4D97-AF65-F5344CB8AC3E}">
        <p14:creationId xmlns:p14="http://schemas.microsoft.com/office/powerpoint/2010/main" val="208763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4.3 Training Our Model</a:t>
            </a:r>
          </a:p>
        </p:txBody>
      </p:sp>
    </p:spTree>
    <p:extLst>
      <p:ext uri="{BB962C8B-B14F-4D97-AF65-F5344CB8AC3E}">
        <p14:creationId xmlns:p14="http://schemas.microsoft.com/office/powerpoint/2010/main" val="1246701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Training our model</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Font typeface="Calibri"/>
              <a:buChar char="●"/>
            </a:pPr>
            <a:r>
              <a:rPr lang="en-US" sz="4002" dirty="0">
                <a:solidFill>
                  <a:srgbClr val="434343"/>
                </a:solidFill>
              </a:rPr>
              <a:t>Creating training, validation and test datasets</a:t>
            </a:r>
          </a:p>
          <a:p>
            <a:pPr marL="914507" indent="-711281">
              <a:buClr>
                <a:srgbClr val="434343"/>
              </a:buClr>
              <a:buChar char="●"/>
            </a:pPr>
            <a:r>
              <a:rPr lang="en-US" sz="4002" dirty="0" err="1">
                <a:solidFill>
                  <a:srgbClr val="434343"/>
                </a:solidFill>
              </a:rPr>
              <a:t>Keras</a:t>
            </a:r>
            <a:r>
              <a:rPr lang="en-US" sz="4002" dirty="0">
                <a:solidFill>
                  <a:srgbClr val="434343"/>
                </a:solidFill>
              </a:rPr>
              <a:t> CNN definition</a:t>
            </a:r>
          </a:p>
          <a:p>
            <a:pPr marL="914507" indent="-711281">
              <a:buClr>
                <a:srgbClr val="434343"/>
              </a:buClr>
              <a:buChar char="●"/>
            </a:pPr>
            <a:r>
              <a:rPr lang="en-US" sz="4002" dirty="0">
                <a:solidFill>
                  <a:srgbClr val="434343"/>
                </a:solidFill>
              </a:rPr>
              <a:t>Loss functions</a:t>
            </a:r>
          </a:p>
          <a:p>
            <a:pPr marL="914507" indent="-711281">
              <a:buClr>
                <a:srgbClr val="434343"/>
              </a:buClr>
              <a:buChar char="●"/>
            </a:pPr>
            <a:r>
              <a:rPr lang="en-US" sz="4002" dirty="0">
                <a:solidFill>
                  <a:srgbClr val="434343"/>
                </a:solidFill>
              </a:rPr>
              <a:t>Debugging hints and tips</a:t>
            </a:r>
          </a:p>
          <a:p>
            <a:pPr marL="914507" indent="-711281">
              <a:buClr>
                <a:srgbClr val="434343"/>
              </a:buClr>
              <a:buChar char="●"/>
            </a:pPr>
            <a:r>
              <a:rPr lang="en-US" sz="4002" dirty="0" err="1">
                <a:solidFill>
                  <a:srgbClr val="434343"/>
                </a:solidFill>
              </a:rPr>
              <a:t>Analysing</a:t>
            </a:r>
            <a:r>
              <a:rPr lang="en-US" sz="4002" dirty="0">
                <a:solidFill>
                  <a:srgbClr val="434343"/>
                </a:solidFill>
              </a:rPr>
              <a:t> training performance</a:t>
            </a: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30878799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41F2-396A-D24E-AB66-1C0509B1988F}"/>
              </a:ext>
            </a:extLst>
          </p:cNvPr>
          <p:cNvSpPr>
            <a:spLocks noGrp="1"/>
          </p:cNvSpPr>
          <p:nvPr>
            <p:ph type="title"/>
          </p:nvPr>
        </p:nvSpPr>
        <p:spPr/>
        <p:txBody>
          <a:bodyPr/>
          <a:lstStyle/>
          <a:p>
            <a:r>
              <a:rPr lang="en-US" dirty="0"/>
              <a:t>Splitting our data into train, validate and test datasets</a:t>
            </a:r>
          </a:p>
        </p:txBody>
      </p:sp>
      <p:pic>
        <p:nvPicPr>
          <p:cNvPr id="4" name="Picture 3">
            <a:extLst>
              <a:ext uri="{FF2B5EF4-FFF2-40B4-BE49-F238E27FC236}">
                <a16:creationId xmlns:a16="http://schemas.microsoft.com/office/drawing/2014/main" id="{FB31FC68-B9AB-554A-8434-92BA54A927D2}"/>
              </a:ext>
            </a:extLst>
          </p:cNvPr>
          <p:cNvPicPr>
            <a:picLocks noChangeAspect="1"/>
          </p:cNvPicPr>
          <p:nvPr/>
        </p:nvPicPr>
        <p:blipFill>
          <a:blip r:embed="rId3"/>
          <a:stretch>
            <a:fillRect/>
          </a:stretch>
        </p:blipFill>
        <p:spPr>
          <a:xfrm>
            <a:off x="807951" y="3264572"/>
            <a:ext cx="2882900" cy="1625600"/>
          </a:xfrm>
          <a:prstGeom prst="rect">
            <a:avLst/>
          </a:prstGeom>
        </p:spPr>
      </p:pic>
      <p:pic>
        <p:nvPicPr>
          <p:cNvPr id="6" name="Picture 5">
            <a:extLst>
              <a:ext uri="{FF2B5EF4-FFF2-40B4-BE49-F238E27FC236}">
                <a16:creationId xmlns:a16="http://schemas.microsoft.com/office/drawing/2014/main" id="{4E8B3B65-5FC9-A14F-AD0C-BF93DED3617D}"/>
              </a:ext>
            </a:extLst>
          </p:cNvPr>
          <p:cNvPicPr>
            <a:picLocks noChangeAspect="1"/>
          </p:cNvPicPr>
          <p:nvPr/>
        </p:nvPicPr>
        <p:blipFill>
          <a:blip r:embed="rId4"/>
          <a:stretch>
            <a:fillRect/>
          </a:stretch>
        </p:blipFill>
        <p:spPr>
          <a:xfrm>
            <a:off x="1148574" y="3608601"/>
            <a:ext cx="2882900" cy="1625600"/>
          </a:xfrm>
          <a:prstGeom prst="rect">
            <a:avLst/>
          </a:prstGeom>
        </p:spPr>
      </p:pic>
      <p:pic>
        <p:nvPicPr>
          <p:cNvPr id="8" name="Picture 7">
            <a:extLst>
              <a:ext uri="{FF2B5EF4-FFF2-40B4-BE49-F238E27FC236}">
                <a16:creationId xmlns:a16="http://schemas.microsoft.com/office/drawing/2014/main" id="{621CD730-1E9E-CC4A-BC03-9E6854187172}"/>
              </a:ext>
            </a:extLst>
          </p:cNvPr>
          <p:cNvPicPr>
            <a:picLocks noChangeAspect="1"/>
          </p:cNvPicPr>
          <p:nvPr/>
        </p:nvPicPr>
        <p:blipFill>
          <a:blip r:embed="rId5"/>
          <a:stretch>
            <a:fillRect/>
          </a:stretch>
        </p:blipFill>
        <p:spPr>
          <a:xfrm>
            <a:off x="1489197" y="3952630"/>
            <a:ext cx="2882900" cy="1625600"/>
          </a:xfrm>
          <a:prstGeom prst="rect">
            <a:avLst/>
          </a:prstGeom>
        </p:spPr>
      </p:pic>
      <p:pic>
        <p:nvPicPr>
          <p:cNvPr id="22" name="Picture 21">
            <a:extLst>
              <a:ext uri="{FF2B5EF4-FFF2-40B4-BE49-F238E27FC236}">
                <a16:creationId xmlns:a16="http://schemas.microsoft.com/office/drawing/2014/main" id="{A6D9FECD-07E9-CD49-803A-FCE4DBDFF879}"/>
              </a:ext>
            </a:extLst>
          </p:cNvPr>
          <p:cNvPicPr>
            <a:picLocks noChangeAspect="1"/>
          </p:cNvPicPr>
          <p:nvPr/>
        </p:nvPicPr>
        <p:blipFill>
          <a:blip r:embed="rId6"/>
          <a:stretch>
            <a:fillRect/>
          </a:stretch>
        </p:blipFill>
        <p:spPr>
          <a:xfrm>
            <a:off x="1829820" y="4296659"/>
            <a:ext cx="2882900" cy="1625600"/>
          </a:xfrm>
          <a:prstGeom prst="rect">
            <a:avLst/>
          </a:prstGeom>
        </p:spPr>
      </p:pic>
      <p:pic>
        <p:nvPicPr>
          <p:cNvPr id="24" name="Picture 23">
            <a:extLst>
              <a:ext uri="{FF2B5EF4-FFF2-40B4-BE49-F238E27FC236}">
                <a16:creationId xmlns:a16="http://schemas.microsoft.com/office/drawing/2014/main" id="{1ECDDD4F-9C47-E845-98D5-267B0E53B75F}"/>
              </a:ext>
            </a:extLst>
          </p:cNvPr>
          <p:cNvPicPr>
            <a:picLocks noChangeAspect="1"/>
          </p:cNvPicPr>
          <p:nvPr/>
        </p:nvPicPr>
        <p:blipFill>
          <a:blip r:embed="rId7"/>
          <a:stretch>
            <a:fillRect/>
          </a:stretch>
        </p:blipFill>
        <p:spPr>
          <a:xfrm>
            <a:off x="2170443" y="4640688"/>
            <a:ext cx="2882900" cy="1625600"/>
          </a:xfrm>
          <a:prstGeom prst="rect">
            <a:avLst/>
          </a:prstGeom>
        </p:spPr>
      </p:pic>
      <p:pic>
        <p:nvPicPr>
          <p:cNvPr id="26" name="Picture 25">
            <a:extLst>
              <a:ext uri="{FF2B5EF4-FFF2-40B4-BE49-F238E27FC236}">
                <a16:creationId xmlns:a16="http://schemas.microsoft.com/office/drawing/2014/main" id="{132164A8-BFD9-7346-B7CD-51007DC27EE3}"/>
              </a:ext>
            </a:extLst>
          </p:cNvPr>
          <p:cNvPicPr>
            <a:picLocks noChangeAspect="1"/>
          </p:cNvPicPr>
          <p:nvPr/>
        </p:nvPicPr>
        <p:blipFill>
          <a:blip r:embed="rId8"/>
          <a:stretch>
            <a:fillRect/>
          </a:stretch>
        </p:blipFill>
        <p:spPr>
          <a:xfrm>
            <a:off x="2511066" y="4984717"/>
            <a:ext cx="2882900" cy="1625600"/>
          </a:xfrm>
          <a:prstGeom prst="rect">
            <a:avLst/>
          </a:prstGeom>
        </p:spPr>
      </p:pic>
      <p:pic>
        <p:nvPicPr>
          <p:cNvPr id="28" name="Picture 27">
            <a:extLst>
              <a:ext uri="{FF2B5EF4-FFF2-40B4-BE49-F238E27FC236}">
                <a16:creationId xmlns:a16="http://schemas.microsoft.com/office/drawing/2014/main" id="{58952160-B73E-0A4F-95F1-FC58D1941127}"/>
              </a:ext>
            </a:extLst>
          </p:cNvPr>
          <p:cNvPicPr>
            <a:picLocks noChangeAspect="1"/>
          </p:cNvPicPr>
          <p:nvPr/>
        </p:nvPicPr>
        <p:blipFill>
          <a:blip r:embed="rId9"/>
          <a:stretch>
            <a:fillRect/>
          </a:stretch>
        </p:blipFill>
        <p:spPr>
          <a:xfrm>
            <a:off x="2851689" y="5328746"/>
            <a:ext cx="2882900" cy="1625600"/>
          </a:xfrm>
          <a:prstGeom prst="rect">
            <a:avLst/>
          </a:prstGeom>
        </p:spPr>
      </p:pic>
      <p:pic>
        <p:nvPicPr>
          <p:cNvPr id="30" name="Picture 29">
            <a:extLst>
              <a:ext uri="{FF2B5EF4-FFF2-40B4-BE49-F238E27FC236}">
                <a16:creationId xmlns:a16="http://schemas.microsoft.com/office/drawing/2014/main" id="{9D2E6F53-45CA-4244-957A-EB8BB64D59A9}"/>
              </a:ext>
            </a:extLst>
          </p:cNvPr>
          <p:cNvPicPr>
            <a:picLocks noChangeAspect="1"/>
          </p:cNvPicPr>
          <p:nvPr/>
        </p:nvPicPr>
        <p:blipFill>
          <a:blip r:embed="rId10"/>
          <a:stretch>
            <a:fillRect/>
          </a:stretch>
        </p:blipFill>
        <p:spPr>
          <a:xfrm>
            <a:off x="3192309" y="5672773"/>
            <a:ext cx="2882900" cy="1625600"/>
          </a:xfrm>
          <a:prstGeom prst="rect">
            <a:avLst/>
          </a:prstGeom>
        </p:spPr>
      </p:pic>
      <p:sp>
        <p:nvSpPr>
          <p:cNvPr id="40" name="Right Brace 39">
            <a:extLst>
              <a:ext uri="{FF2B5EF4-FFF2-40B4-BE49-F238E27FC236}">
                <a16:creationId xmlns:a16="http://schemas.microsoft.com/office/drawing/2014/main" id="{8742FADD-58A5-064B-B926-1FE411127255}"/>
              </a:ext>
            </a:extLst>
          </p:cNvPr>
          <p:cNvSpPr/>
          <p:nvPr/>
        </p:nvSpPr>
        <p:spPr>
          <a:xfrm>
            <a:off x="7132320" y="3264572"/>
            <a:ext cx="1113905" cy="403380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42" name="Table 41">
            <a:extLst>
              <a:ext uri="{FF2B5EF4-FFF2-40B4-BE49-F238E27FC236}">
                <a16:creationId xmlns:a16="http://schemas.microsoft.com/office/drawing/2014/main" id="{7E351F5C-33AA-AF46-8F84-01F5B8973E54}"/>
              </a:ext>
            </a:extLst>
          </p:cNvPr>
          <p:cNvGraphicFramePr>
            <a:graphicFrameLocks noGrp="1"/>
          </p:cNvGraphicFramePr>
          <p:nvPr>
            <p:extLst>
              <p:ext uri="{D42A27DB-BD31-4B8C-83A1-F6EECF244321}">
                <p14:modId xmlns:p14="http://schemas.microsoft.com/office/powerpoint/2010/main" val="2836301824"/>
              </p:ext>
            </p:extLst>
          </p:nvPr>
        </p:nvGraphicFramePr>
        <p:xfrm>
          <a:off x="8835431" y="4360665"/>
          <a:ext cx="8750532" cy="2073148"/>
        </p:xfrm>
        <a:graphic>
          <a:graphicData uri="http://schemas.openxmlformats.org/drawingml/2006/table">
            <a:tbl>
              <a:tblPr firstRow="1" bandRow="1">
                <a:tableStyleId>{ACB5B818-5B4B-48B1-9B93-774CE235BC5F}</a:tableStyleId>
              </a:tblPr>
              <a:tblGrid>
                <a:gridCol w="4375266">
                  <a:extLst>
                    <a:ext uri="{9D8B030D-6E8A-4147-A177-3AD203B41FA5}">
                      <a16:colId xmlns:a16="http://schemas.microsoft.com/office/drawing/2014/main" val="1159529564"/>
                    </a:ext>
                  </a:extLst>
                </a:gridCol>
                <a:gridCol w="4375266">
                  <a:extLst>
                    <a:ext uri="{9D8B030D-6E8A-4147-A177-3AD203B41FA5}">
                      <a16:colId xmlns:a16="http://schemas.microsoft.com/office/drawing/2014/main" val="3337251573"/>
                    </a:ext>
                  </a:extLst>
                </a:gridCol>
              </a:tblGrid>
              <a:tr h="370840">
                <a:tc>
                  <a:txBody>
                    <a:bodyPr/>
                    <a:lstStyle/>
                    <a:p>
                      <a:r>
                        <a:rPr lang="en-US" dirty="0"/>
                        <a:t>Data set</a:t>
                      </a:r>
                    </a:p>
                  </a:txBody>
                  <a:tcPr>
                    <a:solidFill>
                      <a:schemeClr val="tx2">
                        <a:lumMod val="20000"/>
                        <a:lumOff val="80000"/>
                      </a:schemeClr>
                    </a:solidFill>
                  </a:tcPr>
                </a:tc>
                <a:tc>
                  <a:txBody>
                    <a:bodyPr/>
                    <a:lstStyle/>
                    <a:p>
                      <a:r>
                        <a:rPr lang="en-US" dirty="0"/>
                        <a:t>Frames</a:t>
                      </a:r>
                    </a:p>
                  </a:txBody>
                  <a:tcPr>
                    <a:solidFill>
                      <a:schemeClr val="tx2">
                        <a:lumMod val="20000"/>
                        <a:lumOff val="80000"/>
                      </a:schemeClr>
                    </a:solidFill>
                  </a:tcPr>
                </a:tc>
                <a:extLst>
                  <a:ext uri="{0D108BD9-81ED-4DB2-BD59-A6C34878D82A}">
                    <a16:rowId xmlns:a16="http://schemas.microsoft.com/office/drawing/2014/main" val="1453353438"/>
                  </a:ext>
                </a:extLst>
              </a:tr>
              <a:tr h="370840">
                <a:tc>
                  <a:txBody>
                    <a:bodyPr/>
                    <a:lstStyle/>
                    <a:p>
                      <a:r>
                        <a:rPr lang="en-US" dirty="0"/>
                        <a:t>Training </a:t>
                      </a:r>
                    </a:p>
                  </a:txBody>
                  <a:tcPr/>
                </a:tc>
                <a:tc>
                  <a:txBody>
                    <a:bodyPr/>
                    <a:lstStyle/>
                    <a:p>
                      <a:r>
                        <a:rPr lang="en-US" dirty="0"/>
                        <a:t>0, 2, 4, 6, 8, 10, 12, …</a:t>
                      </a:r>
                    </a:p>
                  </a:txBody>
                  <a:tcPr/>
                </a:tc>
                <a:extLst>
                  <a:ext uri="{0D108BD9-81ED-4DB2-BD59-A6C34878D82A}">
                    <a16:rowId xmlns:a16="http://schemas.microsoft.com/office/drawing/2014/main" val="632805181"/>
                  </a:ext>
                </a:extLst>
              </a:tr>
              <a:tr h="370840">
                <a:tc>
                  <a:txBody>
                    <a:bodyPr/>
                    <a:lstStyle/>
                    <a:p>
                      <a:r>
                        <a:rPr lang="en-US" dirty="0"/>
                        <a:t>Validation</a:t>
                      </a:r>
                    </a:p>
                  </a:txBody>
                  <a:tcPr/>
                </a:tc>
                <a:tc>
                  <a:txBody>
                    <a:bodyPr/>
                    <a:lstStyle/>
                    <a:p>
                      <a:r>
                        <a:rPr lang="en-US" dirty="0"/>
                        <a:t>1, 5, 9, …</a:t>
                      </a:r>
                    </a:p>
                  </a:txBody>
                  <a:tcPr/>
                </a:tc>
                <a:extLst>
                  <a:ext uri="{0D108BD9-81ED-4DB2-BD59-A6C34878D82A}">
                    <a16:rowId xmlns:a16="http://schemas.microsoft.com/office/drawing/2014/main" val="1094018077"/>
                  </a:ext>
                </a:extLst>
              </a:tr>
              <a:tr h="370840">
                <a:tc>
                  <a:txBody>
                    <a:bodyPr/>
                    <a:lstStyle/>
                    <a:p>
                      <a:r>
                        <a:rPr lang="en-US" dirty="0"/>
                        <a:t>Test</a:t>
                      </a:r>
                    </a:p>
                  </a:txBody>
                  <a:tcPr/>
                </a:tc>
                <a:tc>
                  <a:txBody>
                    <a:bodyPr/>
                    <a:lstStyle/>
                    <a:p>
                      <a:r>
                        <a:rPr lang="en-US" dirty="0"/>
                        <a:t>3, 7, 11, …</a:t>
                      </a:r>
                    </a:p>
                  </a:txBody>
                  <a:tcPr/>
                </a:tc>
                <a:extLst>
                  <a:ext uri="{0D108BD9-81ED-4DB2-BD59-A6C34878D82A}">
                    <a16:rowId xmlns:a16="http://schemas.microsoft.com/office/drawing/2014/main" val="3144125474"/>
                  </a:ext>
                </a:extLst>
              </a:tr>
            </a:tbl>
          </a:graphicData>
        </a:graphic>
      </p:graphicFrame>
    </p:spTree>
    <p:extLst>
      <p:ext uri="{BB962C8B-B14F-4D97-AF65-F5344CB8AC3E}">
        <p14:creationId xmlns:p14="http://schemas.microsoft.com/office/powerpoint/2010/main" val="1732188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41F2-396A-D24E-AB66-1C0509B1988F}"/>
              </a:ext>
            </a:extLst>
          </p:cNvPr>
          <p:cNvSpPr>
            <a:spLocks noGrp="1"/>
          </p:cNvSpPr>
          <p:nvPr>
            <p:ph type="title"/>
          </p:nvPr>
        </p:nvSpPr>
        <p:spPr/>
        <p:txBody>
          <a:bodyPr/>
          <a:lstStyle/>
          <a:p>
            <a:r>
              <a:rPr lang="en-US" dirty="0"/>
              <a:t>Pre-processing the image</a:t>
            </a:r>
          </a:p>
        </p:txBody>
      </p:sp>
      <p:pic>
        <p:nvPicPr>
          <p:cNvPr id="4" name="Picture 3">
            <a:extLst>
              <a:ext uri="{FF2B5EF4-FFF2-40B4-BE49-F238E27FC236}">
                <a16:creationId xmlns:a16="http://schemas.microsoft.com/office/drawing/2014/main" id="{FB31FC68-B9AB-554A-8434-92BA54A927D2}"/>
              </a:ext>
            </a:extLst>
          </p:cNvPr>
          <p:cNvPicPr>
            <a:picLocks noChangeAspect="1"/>
          </p:cNvPicPr>
          <p:nvPr/>
        </p:nvPicPr>
        <p:blipFill>
          <a:blip r:embed="rId2"/>
          <a:stretch>
            <a:fillRect/>
          </a:stretch>
        </p:blipFill>
        <p:spPr>
          <a:xfrm>
            <a:off x="2187386" y="5006660"/>
            <a:ext cx="6154421" cy="3470334"/>
          </a:xfrm>
          <a:prstGeom prst="rect">
            <a:avLst/>
          </a:prstGeom>
        </p:spPr>
      </p:pic>
      <p:sp>
        <p:nvSpPr>
          <p:cNvPr id="16" name="Shape 149">
            <a:extLst>
              <a:ext uri="{FF2B5EF4-FFF2-40B4-BE49-F238E27FC236}">
                <a16:creationId xmlns:a16="http://schemas.microsoft.com/office/drawing/2014/main" id="{81983761-C905-3A4C-946F-8D17A76BF177}"/>
              </a:ext>
            </a:extLst>
          </p:cNvPr>
          <p:cNvSpPr txBox="1">
            <a:spLocks/>
          </p:cNvSpPr>
          <p:nvPr/>
        </p:nvSpPr>
        <p:spPr>
          <a:xfrm>
            <a:off x="413459" y="1776132"/>
            <a:ext cx="17440478" cy="2508998"/>
          </a:xfrm>
          <a:prstGeom prst="rect">
            <a:avLst/>
          </a:prstGeom>
          <a:noFill/>
          <a:ln>
            <a:noFill/>
          </a:ln>
        </p:spPr>
        <p:txBody>
          <a:bodyPr lIns="182874" tIns="182874" rIns="182874" bIns="182874"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914507" indent="-711281">
              <a:buClr>
                <a:srgbClr val="434343"/>
              </a:buClr>
              <a:buFont typeface="Calibri"/>
              <a:buChar char="●"/>
            </a:pPr>
            <a:r>
              <a:rPr lang="en-US" sz="4002" dirty="0">
                <a:solidFill>
                  <a:srgbClr val="434343"/>
                </a:solidFill>
              </a:rPr>
              <a:t>We resize and crop the image, focusing on the road as this is the region of interest for predicting steering angles.</a:t>
            </a:r>
          </a:p>
          <a:p>
            <a:pPr marL="914507" indent="-711281">
              <a:buClr>
                <a:srgbClr val="434343"/>
              </a:buClr>
              <a:buFont typeface="Calibri"/>
              <a:buChar char="●"/>
            </a:pPr>
            <a:r>
              <a:rPr lang="en-US" sz="4002" dirty="0">
                <a:solidFill>
                  <a:srgbClr val="434343"/>
                </a:solidFill>
              </a:rPr>
              <a:t>Resizing reduces the amount of processing for each image</a:t>
            </a:r>
          </a:p>
          <a:p>
            <a:pPr marL="914507" indent="-711281">
              <a:buClr>
                <a:srgbClr val="434343"/>
              </a:buClr>
              <a:buFont typeface="Calibri"/>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p:txBody>
      </p:sp>
      <p:sp>
        <p:nvSpPr>
          <p:cNvPr id="9" name="Right Arrow 8">
            <a:extLst>
              <a:ext uri="{FF2B5EF4-FFF2-40B4-BE49-F238E27FC236}">
                <a16:creationId xmlns:a16="http://schemas.microsoft.com/office/drawing/2014/main" id="{9B3D739C-B0F4-C943-881E-2704EB70424D}"/>
              </a:ext>
            </a:extLst>
          </p:cNvPr>
          <p:cNvSpPr/>
          <p:nvPr/>
        </p:nvSpPr>
        <p:spPr>
          <a:xfrm>
            <a:off x="8866655" y="6314784"/>
            <a:ext cx="1954306" cy="86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CC6AD04-7951-624D-B022-7CBAADBFFF95}"/>
              </a:ext>
            </a:extLst>
          </p:cNvPr>
          <p:cNvPicPr>
            <a:picLocks noChangeAspect="1"/>
          </p:cNvPicPr>
          <p:nvPr/>
        </p:nvPicPr>
        <p:blipFill rotWithShape="1">
          <a:blip r:embed="rId2"/>
          <a:srcRect t="39391" b="-39391"/>
          <a:stretch/>
        </p:blipFill>
        <p:spPr>
          <a:xfrm>
            <a:off x="11190192" y="6011981"/>
            <a:ext cx="4449553" cy="2508999"/>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30F84A-302E-3740-B75A-7286AF9B2B03}"/>
                  </a:ext>
                </a:extLst>
              </p14:cNvPr>
              <p14:cNvContentPartPr/>
              <p14:nvPr/>
            </p14:nvContentPartPr>
            <p14:xfrm>
              <a:off x="6686449" y="6133856"/>
              <a:ext cx="4680" cy="4680"/>
            </p14:xfrm>
          </p:contentPart>
        </mc:Choice>
        <mc:Fallback xmlns="">
          <p:pic>
            <p:nvPicPr>
              <p:cNvPr id="3" name="Ink 2">
                <a:extLst>
                  <a:ext uri="{FF2B5EF4-FFF2-40B4-BE49-F238E27FC236}">
                    <a16:creationId xmlns:a16="http://schemas.microsoft.com/office/drawing/2014/main" id="{6330F84A-302E-3740-B75A-7286AF9B2B03}"/>
                  </a:ext>
                </a:extLst>
              </p:cNvPr>
              <p:cNvPicPr/>
              <p:nvPr/>
            </p:nvPicPr>
            <p:blipFill>
              <a:blip r:embed="rId4"/>
              <a:stretch>
                <a:fillRect/>
              </a:stretch>
            </p:blipFill>
            <p:spPr>
              <a:xfrm>
                <a:off x="6677809" y="6124856"/>
                <a:ext cx="22320" cy="22320"/>
              </a:xfrm>
              <a:prstGeom prst="rect">
                <a:avLst/>
              </a:prstGeom>
            </p:spPr>
          </p:pic>
        </mc:Fallback>
      </mc:AlternateContent>
    </p:spTree>
    <p:extLst>
      <p:ext uri="{BB962C8B-B14F-4D97-AF65-F5344CB8AC3E}">
        <p14:creationId xmlns:p14="http://schemas.microsoft.com/office/powerpoint/2010/main" val="2761259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Our CNN</a:t>
            </a:r>
          </a:p>
        </p:txBody>
      </p:sp>
      <p:pic>
        <p:nvPicPr>
          <p:cNvPr id="3" name="Picture 2" descr="A screenshot of a cell phone&#13;&#10;&#13;&#10;Description automatically generated">
            <a:extLst>
              <a:ext uri="{FF2B5EF4-FFF2-40B4-BE49-F238E27FC236}">
                <a16:creationId xmlns:a16="http://schemas.microsoft.com/office/drawing/2014/main" id="{08754724-7C1D-3949-915A-4C796CAD48AD}"/>
              </a:ext>
            </a:extLst>
          </p:cNvPr>
          <p:cNvPicPr>
            <a:picLocks noChangeAspect="1"/>
          </p:cNvPicPr>
          <p:nvPr/>
        </p:nvPicPr>
        <p:blipFill>
          <a:blip r:embed="rId3"/>
          <a:stretch>
            <a:fillRect/>
          </a:stretch>
        </p:blipFill>
        <p:spPr>
          <a:xfrm rot="5400000">
            <a:off x="6902823" y="-2259104"/>
            <a:ext cx="3514166" cy="15383436"/>
          </a:xfrm>
          <a:prstGeom prst="rect">
            <a:avLst/>
          </a:prstGeom>
        </p:spPr>
      </p:pic>
      <p:pic>
        <p:nvPicPr>
          <p:cNvPr id="5" name="Picture 4">
            <a:extLst>
              <a:ext uri="{FF2B5EF4-FFF2-40B4-BE49-F238E27FC236}">
                <a16:creationId xmlns:a16="http://schemas.microsoft.com/office/drawing/2014/main" id="{C0727B88-7B7B-A34E-B33D-30CFFB31EC9D}"/>
              </a:ext>
            </a:extLst>
          </p:cNvPr>
          <p:cNvPicPr>
            <a:picLocks noChangeAspect="1"/>
          </p:cNvPicPr>
          <p:nvPr/>
        </p:nvPicPr>
        <p:blipFill rotWithShape="1">
          <a:blip r:embed="rId4"/>
          <a:srcRect t="39391" b="-39391"/>
          <a:stretch/>
        </p:blipFill>
        <p:spPr>
          <a:xfrm rot="5400000">
            <a:off x="14614709" y="4178114"/>
            <a:ext cx="4449553" cy="2508999"/>
          </a:xfrm>
          <a:prstGeom prst="rect">
            <a:avLst/>
          </a:prstGeom>
        </p:spPr>
      </p:pic>
      <p:sp>
        <p:nvSpPr>
          <p:cNvPr id="4" name="TextBox 3">
            <a:extLst>
              <a:ext uri="{FF2B5EF4-FFF2-40B4-BE49-F238E27FC236}">
                <a16:creationId xmlns:a16="http://schemas.microsoft.com/office/drawing/2014/main" id="{2A7B5968-FBD4-5047-9B6B-A11D6B6F310F}"/>
              </a:ext>
            </a:extLst>
          </p:cNvPr>
          <p:cNvSpPr txBox="1"/>
          <p:nvPr/>
        </p:nvSpPr>
        <p:spPr>
          <a:xfrm rot="5400000">
            <a:off x="-99068" y="5170842"/>
            <a:ext cx="1106393" cy="523541"/>
          </a:xfrm>
          <a:prstGeom prst="rect">
            <a:avLst/>
          </a:prstGeom>
          <a:noFill/>
        </p:spPr>
        <p:txBody>
          <a:bodyPr wrap="none" rtlCol="0">
            <a:spAutoFit/>
          </a:bodyPr>
          <a:lstStyle/>
          <a:p>
            <a:r>
              <a:rPr lang="en-US" dirty="0"/>
              <a:t>Angle</a:t>
            </a:r>
          </a:p>
        </p:txBody>
      </p:sp>
    </p:spTree>
    <p:extLst>
      <p:ext uri="{BB962C8B-B14F-4D97-AF65-F5344CB8AC3E}">
        <p14:creationId xmlns:p14="http://schemas.microsoft.com/office/powerpoint/2010/main" val="251888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Let’s explore the code…</a:t>
            </a:r>
          </a:p>
        </p:txBody>
      </p:sp>
    </p:spTree>
    <p:extLst>
      <p:ext uri="{BB962C8B-B14F-4D97-AF65-F5344CB8AC3E}">
        <p14:creationId xmlns:p14="http://schemas.microsoft.com/office/powerpoint/2010/main" val="2039812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Debugging Neural Networks</a:t>
            </a:r>
          </a:p>
        </p:txBody>
      </p:sp>
      <p:sp>
        <p:nvSpPr>
          <p:cNvPr id="149" name="Shape 149"/>
          <p:cNvSpPr txBox="1">
            <a:spLocks noGrp="1"/>
          </p:cNvSpPr>
          <p:nvPr>
            <p:ph type="body" idx="4294967295"/>
          </p:nvPr>
        </p:nvSpPr>
        <p:spPr>
          <a:xfrm>
            <a:off x="423761" y="1417543"/>
            <a:ext cx="17440478" cy="8042873"/>
          </a:xfrm>
          <a:prstGeom prst="rect">
            <a:avLst/>
          </a:prstGeom>
        </p:spPr>
        <p:txBody>
          <a:bodyPr lIns="182874" tIns="182874" rIns="182874" bIns="182874" anchor="t" anchorCtr="0">
            <a:noAutofit/>
          </a:bodyPr>
          <a:lstStyle/>
          <a:p>
            <a:pPr marL="914507" indent="-711281">
              <a:buClr>
                <a:srgbClr val="434343"/>
              </a:buClr>
              <a:buFont typeface="Calibri"/>
              <a:buChar char="●"/>
            </a:pPr>
            <a:r>
              <a:rPr lang="en-US" sz="4002" dirty="0">
                <a:solidFill>
                  <a:srgbClr val="434343"/>
                </a:solidFill>
              </a:rPr>
              <a:t>Training neural networks can be more trial-and-error than science</a:t>
            </a:r>
          </a:p>
          <a:p>
            <a:pPr marL="914507" indent="-711281">
              <a:buClr>
                <a:srgbClr val="434343"/>
              </a:buClr>
              <a:buFont typeface="Calibri"/>
              <a:buChar char="●"/>
            </a:pPr>
            <a:r>
              <a:rPr lang="en-US" sz="4002" dirty="0">
                <a:solidFill>
                  <a:srgbClr val="434343"/>
                </a:solidFill>
              </a:rPr>
              <a:t>Prove the code works by running a small number of samples and a single batch</a:t>
            </a:r>
          </a:p>
          <a:p>
            <a:pPr marL="914507" indent="-711281">
              <a:buClr>
                <a:srgbClr val="434343"/>
              </a:buClr>
              <a:buFont typeface="Calibri"/>
              <a:buChar char="●"/>
            </a:pPr>
            <a:r>
              <a:rPr lang="en-US" sz="4002" dirty="0">
                <a:solidFill>
                  <a:srgbClr val="434343"/>
                </a:solidFill>
              </a:rPr>
              <a:t>Train using a small number of samples to check that the model converges and you see overfitting</a:t>
            </a:r>
          </a:p>
          <a:p>
            <a:pPr marL="914507" indent="-711281">
              <a:buClr>
                <a:srgbClr val="434343"/>
              </a:buClr>
              <a:buFont typeface="Calibri"/>
              <a:buChar char="●"/>
            </a:pPr>
            <a:r>
              <a:rPr lang="en-US" sz="4002" dirty="0">
                <a:solidFill>
                  <a:srgbClr val="434343"/>
                </a:solidFill>
              </a:rPr>
              <a:t>Increase the number of samples over time</a:t>
            </a:r>
          </a:p>
          <a:p>
            <a:pPr marL="914507" indent="-711281">
              <a:buClr>
                <a:srgbClr val="434343"/>
              </a:buClr>
              <a:buFont typeface="Calibri"/>
              <a:buChar char="●"/>
            </a:pPr>
            <a:r>
              <a:rPr lang="en-US" sz="4002" dirty="0">
                <a:solidFill>
                  <a:srgbClr val="434343"/>
                </a:solidFill>
              </a:rPr>
              <a:t>Make changes to the network architecture, hyper-parameters, etc. to find an optimal solution</a:t>
            </a:r>
          </a:p>
          <a:p>
            <a:pPr marL="914507" indent="-711281">
              <a:buClr>
                <a:srgbClr val="434343"/>
              </a:buClr>
              <a:buFont typeface="Calibri"/>
              <a:buChar char="●"/>
            </a:pPr>
            <a:r>
              <a:rPr lang="en-US" sz="4002" dirty="0">
                <a:solidFill>
                  <a:srgbClr val="434343"/>
                </a:solidFill>
              </a:rPr>
              <a:t>Then scale to the full dataset</a:t>
            </a:r>
          </a:p>
          <a:p>
            <a:pPr marL="914507" indent="-711281">
              <a:buClr>
                <a:srgbClr val="434343"/>
              </a:buClr>
              <a:buFont typeface="Calibri"/>
              <a:buChar char="●"/>
            </a:pPr>
            <a:r>
              <a:rPr lang="en-US" sz="2400" dirty="0">
                <a:solidFill>
                  <a:srgbClr val="434343"/>
                </a:solidFill>
              </a:rPr>
              <a:t>See </a:t>
            </a:r>
            <a:r>
              <a:rPr lang="en-US" sz="2400" dirty="0">
                <a:solidFill>
                  <a:srgbClr val="434343"/>
                </a:solidFill>
                <a:hlinkClick r:id="rId3"/>
              </a:rPr>
              <a:t>https://keras.io/getting-started/faq/#why-is-the-training-loss-much-higher-than-the-testing-loss</a:t>
            </a:r>
            <a:r>
              <a:rPr lang="en-US" sz="2400" dirty="0">
                <a:solidFill>
                  <a:srgbClr val="434343"/>
                </a:solidFill>
              </a:rPr>
              <a:t> </a:t>
            </a:r>
          </a:p>
          <a:p>
            <a:pPr marL="914507" indent="-711281">
              <a:buClr>
                <a:srgbClr val="434343"/>
              </a:buClr>
              <a:buFont typeface="Calibri"/>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3367407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we will cover in this section</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Font typeface="Calibri"/>
              <a:buChar char="●"/>
            </a:pPr>
            <a:r>
              <a:rPr lang="en-US" sz="4002" dirty="0">
                <a:solidFill>
                  <a:srgbClr val="434343"/>
                </a:solidFill>
              </a:rPr>
              <a:t>IMPORTANT REMINDER!!</a:t>
            </a:r>
          </a:p>
          <a:p>
            <a:pPr marL="914507" indent="-711281">
              <a:buClr>
                <a:srgbClr val="434343"/>
              </a:buClr>
              <a:buChar char="●"/>
            </a:pPr>
            <a:r>
              <a:rPr lang="en-US" sz="4002" dirty="0">
                <a:solidFill>
                  <a:srgbClr val="434343"/>
                </a:solidFill>
              </a:rPr>
              <a:t>How can we predict steering angles for a car</a:t>
            </a:r>
          </a:p>
          <a:p>
            <a:pPr marL="914507" indent="-711281">
              <a:buClr>
                <a:srgbClr val="434343"/>
              </a:buClr>
              <a:buChar char="●"/>
            </a:pPr>
            <a:r>
              <a:rPr lang="en-US" sz="4002" dirty="0">
                <a:solidFill>
                  <a:srgbClr val="434343"/>
                </a:solidFill>
              </a:rPr>
              <a:t>What are convolutional neural networks (CNNs)</a:t>
            </a:r>
          </a:p>
          <a:p>
            <a:pPr marL="914507" indent="-711281">
              <a:buClr>
                <a:srgbClr val="434343"/>
              </a:buClr>
              <a:buFont typeface="Calibri"/>
              <a:buChar char="●"/>
            </a:pPr>
            <a:r>
              <a:rPr lang="en-US" sz="4002" dirty="0">
                <a:solidFill>
                  <a:srgbClr val="434343"/>
                </a:solidFill>
              </a:rPr>
              <a:t>Environment and dataset</a:t>
            </a:r>
          </a:p>
          <a:p>
            <a:pPr marL="914507" indent="-711281">
              <a:buClr>
                <a:srgbClr val="434343"/>
              </a:buClr>
              <a:buChar char="●"/>
            </a:pPr>
            <a:r>
              <a:rPr lang="en-US" sz="4002" dirty="0">
                <a:solidFill>
                  <a:srgbClr val="434343"/>
                </a:solidFill>
              </a:rPr>
              <a:t>Exploring our data</a:t>
            </a:r>
          </a:p>
          <a:p>
            <a:pPr marL="914507" indent="-711281">
              <a:buClr>
                <a:srgbClr val="434343"/>
              </a:buClr>
              <a:buChar char="●"/>
            </a:pPr>
            <a:r>
              <a:rPr lang="en-US" sz="4002" dirty="0">
                <a:solidFill>
                  <a:srgbClr val="434343"/>
                </a:solidFill>
              </a:rPr>
              <a:t>Training our model</a:t>
            </a:r>
          </a:p>
          <a:p>
            <a:pPr marL="914507" indent="-711281">
              <a:buClr>
                <a:srgbClr val="434343"/>
              </a:buClr>
              <a:buChar char="●"/>
            </a:pPr>
            <a:r>
              <a:rPr lang="en-US" sz="4002" dirty="0">
                <a:solidFill>
                  <a:srgbClr val="434343"/>
                </a:solidFill>
              </a:rPr>
              <a:t>Testing our model</a:t>
            </a:r>
          </a:p>
          <a:p>
            <a:pPr marL="914507" indent="-711281">
              <a:buClr>
                <a:srgbClr val="434343"/>
              </a:buClr>
              <a:buChar char="●"/>
            </a:pPr>
            <a:endParaRPr lang="en" sz="4002" dirty="0">
              <a:solidFill>
                <a:srgbClr val="434343"/>
              </a:solidFill>
            </a:endParaRPr>
          </a:p>
        </p:txBody>
      </p:sp>
    </p:spTree>
    <p:extLst>
      <p:ext uri="{BB962C8B-B14F-4D97-AF65-F5344CB8AC3E}">
        <p14:creationId xmlns:p14="http://schemas.microsoft.com/office/powerpoint/2010/main" val="1153452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8" name="Picture 7" descr="A screenshot of a cell phone&#13;&#10;&#13;&#10;Description automatically generated">
            <a:extLst>
              <a:ext uri="{FF2B5EF4-FFF2-40B4-BE49-F238E27FC236}">
                <a16:creationId xmlns:a16="http://schemas.microsoft.com/office/drawing/2014/main" id="{AECB3431-B764-8948-AB6B-E8042BB70BEC}"/>
              </a:ext>
            </a:extLst>
          </p:cNvPr>
          <p:cNvPicPr>
            <a:picLocks noChangeAspect="1"/>
          </p:cNvPicPr>
          <p:nvPr/>
        </p:nvPicPr>
        <p:blipFill rotWithShape="1">
          <a:blip r:embed="rId3"/>
          <a:srcRect t="285" b="27542"/>
          <a:stretch/>
        </p:blipFill>
        <p:spPr>
          <a:xfrm>
            <a:off x="3191389" y="6494551"/>
            <a:ext cx="12586539" cy="2736000"/>
          </a:xfrm>
          <a:prstGeom prst="rect">
            <a:avLst/>
          </a:prstGeom>
          <a:ln>
            <a:solidFill>
              <a:schemeClr val="accent1"/>
            </a:solidFill>
          </a:ln>
          <a:effectLst>
            <a:outerShdw blurRad="152400" dist="127000" dir="2700000" algn="tl" rotWithShape="0">
              <a:schemeClr val="bg1">
                <a:lumMod val="50000"/>
                <a:alpha val="40000"/>
              </a:schemeClr>
            </a:outerShdw>
          </a:effectLst>
        </p:spPr>
      </p:pic>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err="1"/>
              <a:t>Analysing</a:t>
            </a:r>
            <a:r>
              <a:rPr lang="en" sz="4402" dirty="0"/>
              <a:t> Training Performance</a:t>
            </a:r>
          </a:p>
        </p:txBody>
      </p:sp>
      <p:sp>
        <p:nvSpPr>
          <p:cNvPr id="149" name="Shape 149"/>
          <p:cNvSpPr txBox="1">
            <a:spLocks noGrp="1"/>
          </p:cNvSpPr>
          <p:nvPr>
            <p:ph type="body" idx="4294967295"/>
          </p:nvPr>
        </p:nvSpPr>
        <p:spPr>
          <a:xfrm>
            <a:off x="413259" y="1523091"/>
            <a:ext cx="17440478" cy="2132481"/>
          </a:xfrm>
          <a:prstGeom prst="rect">
            <a:avLst/>
          </a:prstGeom>
        </p:spPr>
        <p:txBody>
          <a:bodyPr lIns="182874" tIns="182874" rIns="182874" bIns="182874" anchor="t" anchorCtr="0">
            <a:noAutofit/>
          </a:bodyPr>
          <a:lstStyle/>
          <a:p>
            <a:pPr marL="914507" indent="-711281">
              <a:buClr>
                <a:srgbClr val="434343"/>
              </a:buClr>
              <a:buFont typeface="Calibri"/>
              <a:buChar char="●"/>
            </a:pPr>
            <a:r>
              <a:rPr lang="en-US" sz="4002" dirty="0">
                <a:solidFill>
                  <a:srgbClr val="434343"/>
                </a:solidFill>
              </a:rPr>
              <a:t>We are looking for the [training] loss and validation loss to decrease over time</a:t>
            </a:r>
          </a:p>
          <a:p>
            <a:pPr marL="203226">
              <a:buClr>
                <a:srgbClr val="434343"/>
              </a:buClr>
            </a:pPr>
            <a:r>
              <a:rPr lang="en-US" sz="3600" dirty="0">
                <a:solidFill>
                  <a:srgbClr val="434343"/>
                </a:solidFill>
                <a:latin typeface="Consolas" panose="020B0609020204030204" pitchFamily="49" charset="0"/>
                <a:cs typeface="Consolas" panose="020B0609020204030204" pitchFamily="49" charset="0"/>
              </a:rPr>
              <a:t>python3 </a:t>
            </a:r>
            <a:r>
              <a:rPr lang="en-US" sz="3600" dirty="0" err="1">
                <a:solidFill>
                  <a:srgbClr val="434343"/>
                </a:solidFill>
                <a:latin typeface="Consolas" panose="020B0609020204030204" pitchFamily="49" charset="0"/>
                <a:cs typeface="Consolas" panose="020B0609020204030204" pitchFamily="49" charset="0"/>
              </a:rPr>
              <a:t>train.py</a:t>
            </a:r>
            <a:r>
              <a:rPr lang="en-US" sz="3600" dirty="0">
                <a:solidFill>
                  <a:srgbClr val="434343"/>
                </a:solidFill>
                <a:latin typeface="Consolas" panose="020B0609020204030204" pitchFamily="49" charset="0"/>
                <a:cs typeface="Consolas" panose="020B0609020204030204" pitchFamily="49" charset="0"/>
              </a:rPr>
              <a:t> -epochs 10 -limit-batches 10 -debug Y</a:t>
            </a:r>
          </a:p>
          <a:p>
            <a:pPr marL="914507" indent="-711281">
              <a:buClr>
                <a:srgbClr val="434343"/>
              </a:buClr>
              <a:buFont typeface="Calibri"/>
              <a:buChar char="●"/>
            </a:pPr>
            <a:endParaRPr lang="en-US" sz="4002" dirty="0">
              <a:solidFill>
                <a:srgbClr val="434343"/>
              </a:solidFill>
            </a:endParaRPr>
          </a:p>
          <a:p>
            <a:pPr marL="914507" indent="-711281">
              <a:buClr>
                <a:srgbClr val="434343"/>
              </a:buClr>
              <a:buFont typeface="Calibri"/>
              <a:buChar char="●"/>
            </a:pPr>
            <a:endParaRPr lang="en-US" sz="4002" dirty="0">
              <a:solidFill>
                <a:srgbClr val="434343"/>
              </a:solidFill>
            </a:endParaRPr>
          </a:p>
          <a:p>
            <a:pPr marL="203226">
              <a:buClr>
                <a:srgbClr val="434343"/>
              </a:buClr>
            </a:pPr>
            <a:endParaRPr lang="en-US" sz="4002" dirty="0">
              <a:solidFill>
                <a:srgbClr val="434343"/>
              </a:solidFill>
            </a:endParaRPr>
          </a:p>
        </p:txBody>
      </p:sp>
      <p:pic>
        <p:nvPicPr>
          <p:cNvPr id="3" name="Picture 2" descr="A screenshot of a cell phone&#13;&#10;&#13;&#10;Description automatically generated">
            <a:extLst>
              <a:ext uri="{FF2B5EF4-FFF2-40B4-BE49-F238E27FC236}">
                <a16:creationId xmlns:a16="http://schemas.microsoft.com/office/drawing/2014/main" id="{2DBB9BCC-714A-5344-9741-520FADF9AEC4}"/>
              </a:ext>
            </a:extLst>
          </p:cNvPr>
          <p:cNvPicPr>
            <a:picLocks noChangeAspect="1"/>
          </p:cNvPicPr>
          <p:nvPr/>
        </p:nvPicPr>
        <p:blipFill rotWithShape="1">
          <a:blip r:embed="rId4"/>
          <a:srcRect t="-1" b="14580"/>
          <a:stretch/>
        </p:blipFill>
        <p:spPr>
          <a:xfrm>
            <a:off x="801967" y="3388663"/>
            <a:ext cx="11931536" cy="3312000"/>
          </a:xfrm>
          <a:prstGeom prst="rect">
            <a:avLst/>
          </a:prstGeom>
          <a:ln>
            <a:solidFill>
              <a:schemeClr val="accent1"/>
            </a:solidFill>
          </a:ln>
          <a:effectLst>
            <a:outerShdw blurRad="152400" dist="127000" dir="2700000" algn="tl" rotWithShape="0">
              <a:schemeClr val="bg1">
                <a:lumMod val="50000"/>
                <a:alpha val="40000"/>
              </a:schemeClr>
            </a:outerShdw>
          </a:effectLst>
        </p:spPr>
      </p:pic>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00E9513B-302F-4740-9FA6-8C2387D0857E}"/>
                  </a:ext>
                </a:extLst>
              </p14:cNvPr>
              <p14:cNvContentPartPr/>
              <p14:nvPr/>
            </p14:nvContentPartPr>
            <p14:xfrm>
              <a:off x="6542174" y="4004435"/>
              <a:ext cx="3791160" cy="932760"/>
            </p14:xfrm>
          </p:contentPart>
        </mc:Choice>
        <mc:Fallback>
          <p:pic>
            <p:nvPicPr>
              <p:cNvPr id="4" name="Ink 3">
                <a:extLst>
                  <a:ext uri="{FF2B5EF4-FFF2-40B4-BE49-F238E27FC236}">
                    <a16:creationId xmlns:a16="http://schemas.microsoft.com/office/drawing/2014/main" id="{00E9513B-302F-4740-9FA6-8C2387D0857E}"/>
                  </a:ext>
                </a:extLst>
              </p:cNvPr>
              <p:cNvPicPr/>
              <p:nvPr/>
            </p:nvPicPr>
            <p:blipFill>
              <a:blip r:embed="rId6"/>
              <a:stretch>
                <a:fillRect/>
              </a:stretch>
            </p:blipFill>
            <p:spPr>
              <a:xfrm>
                <a:off x="6533534" y="3995435"/>
                <a:ext cx="3808800" cy="9504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B13ADE8D-763F-B245-8AA4-479CE07FFF4F}"/>
                  </a:ext>
                </a:extLst>
              </p14:cNvPr>
              <p14:cNvContentPartPr/>
              <p14:nvPr/>
            </p14:nvContentPartPr>
            <p14:xfrm>
              <a:off x="6259214" y="5448035"/>
              <a:ext cx="3952800" cy="938880"/>
            </p14:xfrm>
          </p:contentPart>
        </mc:Choice>
        <mc:Fallback>
          <p:pic>
            <p:nvPicPr>
              <p:cNvPr id="5" name="Ink 4">
                <a:extLst>
                  <a:ext uri="{FF2B5EF4-FFF2-40B4-BE49-F238E27FC236}">
                    <a16:creationId xmlns:a16="http://schemas.microsoft.com/office/drawing/2014/main" id="{B13ADE8D-763F-B245-8AA4-479CE07FFF4F}"/>
                  </a:ext>
                </a:extLst>
              </p:cNvPr>
              <p:cNvPicPr/>
              <p:nvPr/>
            </p:nvPicPr>
            <p:blipFill>
              <a:blip r:embed="rId8"/>
              <a:stretch>
                <a:fillRect/>
              </a:stretch>
            </p:blipFill>
            <p:spPr>
              <a:xfrm>
                <a:off x="6250574" y="5439035"/>
                <a:ext cx="3970440" cy="9565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1" name="Ink 10">
                <a:extLst>
                  <a:ext uri="{FF2B5EF4-FFF2-40B4-BE49-F238E27FC236}">
                    <a16:creationId xmlns:a16="http://schemas.microsoft.com/office/drawing/2014/main" id="{8D19EC79-8B92-EC45-AC2B-5813FDFB9BE1}"/>
                  </a:ext>
                </a:extLst>
              </p14:cNvPr>
              <p14:cNvContentPartPr/>
              <p14:nvPr/>
            </p14:nvContentPartPr>
            <p14:xfrm>
              <a:off x="8942068" y="8290595"/>
              <a:ext cx="3952800" cy="938880"/>
            </p14:xfrm>
          </p:contentPart>
        </mc:Choice>
        <mc:Fallback>
          <p:pic>
            <p:nvPicPr>
              <p:cNvPr id="11" name="Ink 10">
                <a:extLst>
                  <a:ext uri="{FF2B5EF4-FFF2-40B4-BE49-F238E27FC236}">
                    <a16:creationId xmlns:a16="http://schemas.microsoft.com/office/drawing/2014/main" id="{8D19EC79-8B92-EC45-AC2B-5813FDFB9BE1}"/>
                  </a:ext>
                </a:extLst>
              </p:cNvPr>
              <p:cNvPicPr/>
              <p:nvPr/>
            </p:nvPicPr>
            <p:blipFill>
              <a:blip r:embed="rId8"/>
              <a:stretch>
                <a:fillRect/>
              </a:stretch>
            </p:blipFill>
            <p:spPr>
              <a:xfrm>
                <a:off x="8933428" y="8281595"/>
                <a:ext cx="3970440" cy="956520"/>
              </a:xfrm>
              <a:prstGeom prst="rect">
                <a:avLst/>
              </a:prstGeom>
            </p:spPr>
          </p:pic>
        </mc:Fallback>
      </mc:AlternateContent>
      <p:sp>
        <p:nvSpPr>
          <p:cNvPr id="12" name="Shape 149">
            <a:extLst>
              <a:ext uri="{FF2B5EF4-FFF2-40B4-BE49-F238E27FC236}">
                <a16:creationId xmlns:a16="http://schemas.microsoft.com/office/drawing/2014/main" id="{05AB1BD2-54C4-4C40-8C40-E17A84AB8A8E}"/>
              </a:ext>
            </a:extLst>
          </p:cNvPr>
          <p:cNvSpPr txBox="1">
            <a:spLocks/>
          </p:cNvSpPr>
          <p:nvPr/>
        </p:nvSpPr>
        <p:spPr>
          <a:xfrm>
            <a:off x="413259" y="9343358"/>
            <a:ext cx="17440478" cy="938880"/>
          </a:xfrm>
          <a:prstGeom prst="rect">
            <a:avLst/>
          </a:prstGeom>
          <a:noFill/>
          <a:ln>
            <a:noFill/>
          </a:ln>
        </p:spPr>
        <p:txBody>
          <a:bodyPr lIns="182874" tIns="182874" rIns="182874" bIns="182874"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lt2"/>
              </a:buClr>
              <a:buSzPct val="100000"/>
              <a:buFont typeface="Calibri"/>
              <a:buNone/>
              <a:defRPr sz="1800" b="0" i="0" u="none" strike="noStrike" cap="none">
                <a:solidFill>
                  <a:schemeClr val="lt2"/>
                </a:solidFill>
                <a:latin typeface="Calibri"/>
                <a:ea typeface="Calibri"/>
                <a:cs typeface="Calibri"/>
                <a:sym typeface="Calibri"/>
              </a:defRPr>
            </a:lvl1pPr>
            <a:lvl2pPr marR="0" lvl="1"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2pPr>
            <a:lvl3pPr marR="0" lvl="2"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3pPr>
            <a:lvl4pPr marR="0" lvl="3"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4pPr>
            <a:lvl5pPr marR="0" lvl="4"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5pPr>
            <a:lvl6pPr marR="0" lvl="5"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6pPr>
            <a:lvl7pPr marR="0" lvl="6"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7pPr>
            <a:lvl8pPr marR="0" lvl="7"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8pPr>
            <a:lvl9pPr marR="0" lvl="8" algn="l" rtl="0">
              <a:lnSpc>
                <a:spcPct val="115000"/>
              </a:lnSpc>
              <a:spcBef>
                <a:spcPts val="0"/>
              </a:spcBef>
              <a:spcAft>
                <a:spcPts val="1600"/>
              </a:spcAft>
              <a:buClr>
                <a:schemeClr val="lt2"/>
              </a:buClr>
              <a:buFont typeface="Calibri"/>
              <a:buNone/>
              <a:defRPr sz="2801" b="0" i="0" u="none" strike="noStrike" cap="none">
                <a:solidFill>
                  <a:schemeClr val="lt2"/>
                </a:solidFill>
                <a:latin typeface="Calibri"/>
                <a:ea typeface="Calibri"/>
                <a:cs typeface="Calibri"/>
                <a:sym typeface="Calibri"/>
              </a:defRPr>
            </a:lvl9pPr>
          </a:lstStyle>
          <a:p>
            <a:pPr marL="203226">
              <a:buClr>
                <a:srgbClr val="434343"/>
              </a:buClr>
            </a:pPr>
            <a:r>
              <a:rPr lang="en-US" sz="3600" dirty="0">
                <a:solidFill>
                  <a:srgbClr val="434343"/>
                </a:solidFill>
                <a:latin typeface="Consolas" panose="020B0609020204030204" pitchFamily="49" charset="0"/>
                <a:cs typeface="Consolas" panose="020B0609020204030204" pitchFamily="49" charset="0"/>
              </a:rPr>
              <a:t>python3 </a:t>
            </a:r>
            <a:r>
              <a:rPr lang="en-US" sz="3600" dirty="0" err="1">
                <a:solidFill>
                  <a:srgbClr val="434343"/>
                </a:solidFill>
                <a:latin typeface="Consolas" panose="020B0609020204030204" pitchFamily="49" charset="0"/>
                <a:cs typeface="Consolas" panose="020B0609020204030204" pitchFamily="49" charset="0"/>
              </a:rPr>
              <a:t>train.py</a:t>
            </a:r>
            <a:r>
              <a:rPr lang="en-US" sz="3600" dirty="0">
                <a:solidFill>
                  <a:srgbClr val="434343"/>
                </a:solidFill>
                <a:latin typeface="Consolas" panose="020B0609020204030204" pitchFamily="49" charset="0"/>
                <a:cs typeface="Consolas" panose="020B0609020204030204" pitchFamily="49" charset="0"/>
              </a:rPr>
              <a:t> –epochs 200      # Train on the full dataset</a:t>
            </a:r>
            <a:endParaRPr lang="en-US" sz="4002" dirty="0">
              <a:solidFill>
                <a:srgbClr val="434343"/>
              </a:solidFill>
            </a:endParaRPr>
          </a:p>
          <a:p>
            <a:pPr marL="203226">
              <a:buClr>
                <a:srgbClr val="434343"/>
              </a:buClr>
            </a:pPr>
            <a:endParaRPr lang="en-US" sz="4002" dirty="0">
              <a:solidFill>
                <a:srgbClr val="434343"/>
              </a:solidFill>
            </a:endParaRPr>
          </a:p>
        </p:txBody>
      </p:sp>
    </p:spTree>
    <p:extLst>
      <p:ext uri="{BB962C8B-B14F-4D97-AF65-F5344CB8AC3E}">
        <p14:creationId xmlns:p14="http://schemas.microsoft.com/office/powerpoint/2010/main" val="28399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4.4 Inferring Steering Angles</a:t>
            </a:r>
          </a:p>
        </p:txBody>
      </p:sp>
    </p:spTree>
    <p:extLst>
      <p:ext uri="{BB962C8B-B14F-4D97-AF65-F5344CB8AC3E}">
        <p14:creationId xmlns:p14="http://schemas.microsoft.com/office/powerpoint/2010/main" val="5927047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Testing Our Model</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Predicting steering angles</a:t>
            </a:r>
          </a:p>
          <a:p>
            <a:pPr marL="914507" indent="-711281">
              <a:buClr>
                <a:srgbClr val="434343"/>
              </a:buClr>
              <a:buChar char="●"/>
            </a:pPr>
            <a:r>
              <a:rPr lang="en-US" sz="4002" dirty="0">
                <a:solidFill>
                  <a:srgbClr val="434343"/>
                </a:solidFill>
              </a:rPr>
              <a:t>Creating a video of this in action</a:t>
            </a: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37835449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THIS CODE IS NOT DESIGNED FOR REAL LIFE USAGE!</a:t>
            </a:r>
          </a:p>
        </p:txBody>
      </p:sp>
    </p:spTree>
    <p:extLst>
      <p:ext uri="{BB962C8B-B14F-4D97-AF65-F5344CB8AC3E}">
        <p14:creationId xmlns:p14="http://schemas.microsoft.com/office/powerpoint/2010/main" val="1726626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Let’s explore the code…</a:t>
            </a:r>
          </a:p>
        </p:txBody>
      </p:sp>
    </p:spTree>
    <p:extLst>
      <p:ext uri="{BB962C8B-B14F-4D97-AF65-F5344CB8AC3E}">
        <p14:creationId xmlns:p14="http://schemas.microsoft.com/office/powerpoint/2010/main" val="2664113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How to make it better?</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Use a larger dataset</a:t>
            </a:r>
          </a:p>
          <a:p>
            <a:pPr marL="914507" indent="-711281">
              <a:buClr>
                <a:srgbClr val="434343"/>
              </a:buClr>
              <a:buChar char="●"/>
            </a:pPr>
            <a:r>
              <a:rPr lang="en-US" sz="4002" dirty="0">
                <a:solidFill>
                  <a:srgbClr val="434343"/>
                </a:solidFill>
              </a:rPr>
              <a:t>Augment the data</a:t>
            </a:r>
          </a:p>
          <a:p>
            <a:pPr marL="914507" indent="-711281">
              <a:buClr>
                <a:srgbClr val="434343"/>
              </a:buClr>
              <a:buChar char="●"/>
            </a:pPr>
            <a:r>
              <a:rPr lang="en-US" sz="4002" dirty="0">
                <a:solidFill>
                  <a:srgbClr val="434343"/>
                </a:solidFill>
              </a:rPr>
              <a:t>Skew the image for the next frame to reflect what would happen with the predicted steering angle</a:t>
            </a:r>
          </a:p>
          <a:p>
            <a:pPr marL="914507" indent="-711281">
              <a:buClr>
                <a:srgbClr val="434343"/>
              </a:buClr>
              <a:buChar char="●"/>
            </a:pPr>
            <a:endParaRPr lang="en-US" sz="4002" dirty="0">
              <a:solidFill>
                <a:srgbClr val="434343"/>
              </a:solidFill>
            </a:endParaRP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2612864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Let’s see this in action…</a:t>
            </a:r>
          </a:p>
        </p:txBody>
      </p:sp>
    </p:spTree>
    <p:extLst>
      <p:ext uri="{BB962C8B-B14F-4D97-AF65-F5344CB8AC3E}">
        <p14:creationId xmlns:p14="http://schemas.microsoft.com/office/powerpoint/2010/main" val="24006442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r>
              <a:rPr lang="en" dirty="0"/>
              <a:t>That’s the end of this course…!</a:t>
            </a:r>
          </a:p>
        </p:txBody>
      </p:sp>
    </p:spTree>
    <p:extLst>
      <p:ext uri="{BB962C8B-B14F-4D97-AF65-F5344CB8AC3E}">
        <p14:creationId xmlns:p14="http://schemas.microsoft.com/office/powerpoint/2010/main" val="3693721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THIS CODE IS NOT DESIGNED FOR REAL LIFE USAGE!</a:t>
            </a:r>
          </a:p>
        </p:txBody>
      </p:sp>
    </p:spTree>
    <p:extLst>
      <p:ext uri="{BB962C8B-B14F-4D97-AF65-F5344CB8AC3E}">
        <p14:creationId xmlns:p14="http://schemas.microsoft.com/office/powerpoint/2010/main" val="99920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4.1 CNNs</a:t>
            </a:r>
          </a:p>
        </p:txBody>
      </p:sp>
    </p:spTree>
    <p:extLst>
      <p:ext uri="{BB962C8B-B14F-4D97-AF65-F5344CB8AC3E}">
        <p14:creationId xmlns:p14="http://schemas.microsoft.com/office/powerpoint/2010/main" val="106311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How can we predict the steering angle of a car?</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endParaRPr lang="en-US" sz="4002" dirty="0">
              <a:solidFill>
                <a:srgbClr val="434343"/>
              </a:solidFill>
            </a:endParaRPr>
          </a:p>
          <a:p>
            <a:pPr marL="914507" indent="-711281">
              <a:buClr>
                <a:srgbClr val="434343"/>
              </a:buClr>
              <a:buChar char="●"/>
            </a:pPr>
            <a:endParaRPr lang="en" sz="4002" dirty="0">
              <a:solidFill>
                <a:srgbClr val="434343"/>
              </a:solidFill>
            </a:endParaRPr>
          </a:p>
        </p:txBody>
      </p:sp>
      <p:pic>
        <p:nvPicPr>
          <p:cNvPr id="4" name="Picture 3">
            <a:extLst>
              <a:ext uri="{FF2B5EF4-FFF2-40B4-BE49-F238E27FC236}">
                <a16:creationId xmlns:a16="http://schemas.microsoft.com/office/drawing/2014/main" id="{DA44EF3B-6FF9-8C43-AFC4-1631E5C92868}"/>
              </a:ext>
            </a:extLst>
          </p:cNvPr>
          <p:cNvPicPr>
            <a:picLocks noChangeAspect="1"/>
          </p:cNvPicPr>
          <p:nvPr/>
        </p:nvPicPr>
        <p:blipFill>
          <a:blip r:embed="rId3"/>
          <a:stretch>
            <a:fillRect/>
          </a:stretch>
        </p:blipFill>
        <p:spPr>
          <a:xfrm>
            <a:off x="1222958" y="3918972"/>
            <a:ext cx="4929616" cy="2779695"/>
          </a:xfrm>
          <a:prstGeom prst="rect">
            <a:avLst/>
          </a:prstGeom>
        </p:spPr>
      </p:pic>
      <p:sp>
        <p:nvSpPr>
          <p:cNvPr id="2" name="Rounded Rectangle 1">
            <a:extLst>
              <a:ext uri="{FF2B5EF4-FFF2-40B4-BE49-F238E27FC236}">
                <a16:creationId xmlns:a16="http://schemas.microsoft.com/office/drawing/2014/main" id="{CA393911-B24D-5F4D-B66F-42E4D3927839}"/>
              </a:ext>
            </a:extLst>
          </p:cNvPr>
          <p:cNvSpPr/>
          <p:nvPr/>
        </p:nvSpPr>
        <p:spPr>
          <a:xfrm>
            <a:off x="8320639" y="3918972"/>
            <a:ext cx="4374777" cy="2779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a:t>
            </a:r>
          </a:p>
          <a:p>
            <a:pPr algn="ctr"/>
            <a:r>
              <a:rPr lang="en-US" dirty="0"/>
              <a:t>Neural Network</a:t>
            </a:r>
          </a:p>
        </p:txBody>
      </p:sp>
      <p:sp>
        <p:nvSpPr>
          <p:cNvPr id="3" name="TextBox 2">
            <a:extLst>
              <a:ext uri="{FF2B5EF4-FFF2-40B4-BE49-F238E27FC236}">
                <a16:creationId xmlns:a16="http://schemas.microsoft.com/office/drawing/2014/main" id="{661413FD-54F1-7643-A11D-CD99084386FD}"/>
              </a:ext>
            </a:extLst>
          </p:cNvPr>
          <p:cNvSpPr txBox="1"/>
          <p:nvPr/>
        </p:nvSpPr>
        <p:spPr>
          <a:xfrm>
            <a:off x="14863480" y="5004854"/>
            <a:ext cx="2528049" cy="523541"/>
          </a:xfrm>
          <a:prstGeom prst="rect">
            <a:avLst/>
          </a:prstGeom>
          <a:noFill/>
        </p:spPr>
        <p:txBody>
          <a:bodyPr wrap="square" rtlCol="0">
            <a:spAutoFit/>
          </a:bodyPr>
          <a:lstStyle/>
          <a:p>
            <a:r>
              <a:rPr lang="en-US" dirty="0"/>
              <a:t>+1.45 degrees</a:t>
            </a:r>
          </a:p>
        </p:txBody>
      </p:sp>
      <p:sp>
        <p:nvSpPr>
          <p:cNvPr id="5" name="Right Arrow 4">
            <a:extLst>
              <a:ext uri="{FF2B5EF4-FFF2-40B4-BE49-F238E27FC236}">
                <a16:creationId xmlns:a16="http://schemas.microsoft.com/office/drawing/2014/main" id="{C26B58D5-72C8-9243-9551-1A9558EC5286}"/>
              </a:ext>
            </a:extLst>
          </p:cNvPr>
          <p:cNvSpPr/>
          <p:nvPr/>
        </p:nvSpPr>
        <p:spPr>
          <a:xfrm>
            <a:off x="6734583" y="4968160"/>
            <a:ext cx="1004047" cy="681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A72853D-1659-A14F-9736-A35E89CFACF6}"/>
              </a:ext>
            </a:extLst>
          </p:cNvPr>
          <p:cNvSpPr/>
          <p:nvPr/>
        </p:nvSpPr>
        <p:spPr>
          <a:xfrm>
            <a:off x="13277425" y="4968159"/>
            <a:ext cx="1004047" cy="681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09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2" name="Picture 1">
            <a:extLst>
              <a:ext uri="{FF2B5EF4-FFF2-40B4-BE49-F238E27FC236}">
                <a16:creationId xmlns:a16="http://schemas.microsoft.com/office/drawing/2014/main" id="{B2F3F8FD-CFAC-F642-9F4F-01EBD044BD85}"/>
              </a:ext>
            </a:extLst>
          </p:cNvPr>
          <p:cNvPicPr>
            <a:picLocks noChangeAspect="1"/>
          </p:cNvPicPr>
          <p:nvPr/>
        </p:nvPicPr>
        <p:blipFill>
          <a:blip r:embed="rId3"/>
          <a:stretch>
            <a:fillRect/>
          </a:stretch>
        </p:blipFill>
        <p:spPr>
          <a:xfrm>
            <a:off x="3600980" y="6822880"/>
            <a:ext cx="10509467" cy="3233683"/>
          </a:xfrm>
          <a:prstGeom prst="rect">
            <a:avLst/>
          </a:prstGeom>
        </p:spPr>
      </p:pic>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are Convolutional Neural Networks (CNNs)</a:t>
            </a:r>
          </a:p>
        </p:txBody>
      </p:sp>
      <p:sp>
        <p:nvSpPr>
          <p:cNvPr id="149" name="Shape 149"/>
          <p:cNvSpPr txBox="1">
            <a:spLocks noGrp="1"/>
          </p:cNvSpPr>
          <p:nvPr>
            <p:ph type="body" idx="4294967295"/>
          </p:nvPr>
        </p:nvSpPr>
        <p:spPr>
          <a:xfrm>
            <a:off x="413259" y="1359684"/>
            <a:ext cx="17440478" cy="4911540"/>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CNNs are </a:t>
            </a:r>
            <a:r>
              <a:rPr lang="en-GB" sz="4002" dirty="0">
                <a:solidFill>
                  <a:srgbClr val="434343"/>
                </a:solidFill>
              </a:rPr>
              <a:t>a class of deep, feed-forward artificial neural networks, most commonly applied to </a:t>
            </a:r>
            <a:r>
              <a:rPr lang="en-GB" sz="4002" dirty="0" err="1">
                <a:solidFill>
                  <a:srgbClr val="434343"/>
                </a:solidFill>
              </a:rPr>
              <a:t>analyzing</a:t>
            </a:r>
            <a:r>
              <a:rPr lang="en-GB" sz="4002" dirty="0">
                <a:solidFill>
                  <a:srgbClr val="434343"/>
                </a:solidFill>
              </a:rPr>
              <a:t> visual imagery.</a:t>
            </a:r>
            <a:endParaRPr lang="en-US" sz="4002" dirty="0">
              <a:solidFill>
                <a:srgbClr val="434343"/>
              </a:solidFill>
            </a:endParaRPr>
          </a:p>
          <a:p>
            <a:pPr marL="914507" indent="-711281">
              <a:buClr>
                <a:srgbClr val="434343"/>
              </a:buClr>
              <a:buChar char="●"/>
            </a:pPr>
            <a:r>
              <a:rPr lang="en-US" sz="4002" dirty="0">
                <a:solidFill>
                  <a:srgbClr val="434343"/>
                </a:solidFill>
              </a:rPr>
              <a:t>They are modelled on the visual cortex where </a:t>
            </a:r>
            <a:r>
              <a:rPr lang="en-GB" sz="4002" dirty="0">
                <a:solidFill>
                  <a:srgbClr val="434343"/>
                </a:solidFill>
              </a:rPr>
              <a:t>individual neurons respond to stimuli only in a restricted region of the visual field known as the receptive field. </a:t>
            </a:r>
          </a:p>
          <a:p>
            <a:pPr marL="914507" indent="-711281">
              <a:buClr>
                <a:srgbClr val="434343"/>
              </a:buClr>
              <a:buChar char="●"/>
            </a:pPr>
            <a:r>
              <a:rPr lang="en-GB" sz="4002" dirty="0">
                <a:solidFill>
                  <a:srgbClr val="434343"/>
                </a:solidFill>
              </a:rPr>
              <a:t>CNNs use relatively little pre-processing compared to other image classification algorithms. </a:t>
            </a:r>
            <a:endParaRPr lang="en-US" sz="4002" dirty="0">
              <a:solidFill>
                <a:srgbClr val="434343"/>
              </a:solidFill>
            </a:endParaRPr>
          </a:p>
        </p:txBody>
      </p:sp>
    </p:spTree>
    <p:extLst>
      <p:ext uri="{BB962C8B-B14F-4D97-AF65-F5344CB8AC3E}">
        <p14:creationId xmlns:p14="http://schemas.microsoft.com/office/powerpoint/2010/main" val="179223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are Convolutional Neural Networks (CNNs)</a:t>
            </a:r>
          </a:p>
        </p:txBody>
      </p:sp>
      <p:pic>
        <p:nvPicPr>
          <p:cNvPr id="3" name="Picture 2">
            <a:extLst>
              <a:ext uri="{FF2B5EF4-FFF2-40B4-BE49-F238E27FC236}">
                <a16:creationId xmlns:a16="http://schemas.microsoft.com/office/drawing/2014/main" id="{6C879D0E-3A5A-F245-8A3B-6575832141AF}"/>
              </a:ext>
            </a:extLst>
          </p:cNvPr>
          <p:cNvPicPr>
            <a:picLocks noChangeAspect="1"/>
          </p:cNvPicPr>
          <p:nvPr/>
        </p:nvPicPr>
        <p:blipFill>
          <a:blip r:embed="rId3"/>
          <a:stretch>
            <a:fillRect/>
          </a:stretch>
        </p:blipFill>
        <p:spPr>
          <a:xfrm>
            <a:off x="1524000" y="1586612"/>
            <a:ext cx="14742210" cy="8292493"/>
          </a:xfrm>
          <a:prstGeom prst="rect">
            <a:avLst/>
          </a:prstGeom>
        </p:spPr>
      </p:pic>
    </p:spTree>
    <p:extLst>
      <p:ext uri="{BB962C8B-B14F-4D97-AF65-F5344CB8AC3E}">
        <p14:creationId xmlns:p14="http://schemas.microsoft.com/office/powerpoint/2010/main" val="298725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4.2 Environment and Data</a:t>
            </a:r>
          </a:p>
        </p:txBody>
      </p:sp>
    </p:spTree>
    <p:extLst>
      <p:ext uri="{BB962C8B-B14F-4D97-AF65-F5344CB8AC3E}">
        <p14:creationId xmlns:p14="http://schemas.microsoft.com/office/powerpoint/2010/main" val="2140907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we will cover</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Environment</a:t>
            </a:r>
          </a:p>
          <a:p>
            <a:pPr marL="914507" indent="-711281">
              <a:buClr>
                <a:srgbClr val="434343"/>
              </a:buClr>
              <a:buChar char="●"/>
            </a:pPr>
            <a:r>
              <a:rPr lang="en-US" sz="4002" dirty="0">
                <a:solidFill>
                  <a:srgbClr val="434343"/>
                </a:solidFill>
              </a:rPr>
              <a:t>Where to get the dataset</a:t>
            </a:r>
          </a:p>
          <a:p>
            <a:pPr marL="914507" indent="-711281">
              <a:buClr>
                <a:srgbClr val="434343"/>
              </a:buClr>
              <a:buChar char="●"/>
            </a:pPr>
            <a:r>
              <a:rPr lang="en-US" sz="4002" dirty="0">
                <a:solidFill>
                  <a:srgbClr val="434343"/>
                </a:solidFill>
              </a:rPr>
              <a:t>Size of the dataset</a:t>
            </a:r>
          </a:p>
          <a:p>
            <a:pPr marL="914507" indent="-711281">
              <a:buClr>
                <a:srgbClr val="434343"/>
              </a:buClr>
              <a:buChar char="●"/>
            </a:pPr>
            <a:r>
              <a:rPr lang="en-US" sz="4002" dirty="0">
                <a:solidFill>
                  <a:srgbClr val="434343"/>
                </a:solidFill>
              </a:rPr>
              <a:t>Viewing the datasets steering angles</a:t>
            </a:r>
          </a:p>
          <a:p>
            <a:pPr marL="914507" indent="-711281">
              <a:buClr>
                <a:srgbClr val="434343"/>
              </a:buClr>
              <a:buChar char="●"/>
            </a:pPr>
            <a:r>
              <a:rPr lang="en-US" sz="4002" dirty="0">
                <a:solidFill>
                  <a:srgbClr val="434343"/>
                </a:solidFill>
              </a:rPr>
              <a:t>What observations can be made?</a:t>
            </a:r>
          </a:p>
          <a:p>
            <a:pPr marL="203226" lvl="1">
              <a:buClr>
                <a:srgbClr val="434343"/>
              </a:buClr>
            </a:pPr>
            <a:r>
              <a:rPr lang="en-GB" sz="3200" dirty="0">
                <a:solidFill>
                  <a:srgbClr val="434343"/>
                </a:solidFill>
                <a:latin typeface="Consolas" panose="020B0609020204030204" pitchFamily="49" charset="0"/>
                <a:cs typeface="Consolas" panose="020B0609020204030204" pitchFamily="49" charset="0"/>
              </a:rPr>
              <a:t>		</a:t>
            </a:r>
            <a:endParaRPr lang="en-US" sz="4002" dirty="0">
              <a:solidFill>
                <a:srgbClr val="434343"/>
              </a:solidFill>
            </a:endParaRPr>
          </a:p>
          <a:p>
            <a:pPr marL="774726" indent="-571500">
              <a:buClr>
                <a:srgbClr val="434343"/>
              </a:buClr>
              <a:buFont typeface="Arial" panose="020B0604020202020204" pitchFamily="34" charset="0"/>
              <a:buChar char="•"/>
            </a:pPr>
            <a:endParaRPr lang="en" sz="4002" dirty="0">
              <a:solidFill>
                <a:srgbClr val="434343"/>
              </a:solidFill>
            </a:endParaRPr>
          </a:p>
        </p:txBody>
      </p:sp>
    </p:spTree>
    <p:extLst>
      <p:ext uri="{BB962C8B-B14F-4D97-AF65-F5344CB8AC3E}">
        <p14:creationId xmlns:p14="http://schemas.microsoft.com/office/powerpoint/2010/main" val="496600239"/>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13222</TotalTime>
  <Words>2050</Words>
  <Application>Microsoft Macintosh PowerPoint</Application>
  <PresentationFormat>Custom</PresentationFormat>
  <Paragraphs>159</Paragraphs>
  <Slides>27</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Consolas</vt:lpstr>
      <vt:lpstr>Roboto</vt:lpstr>
      <vt:lpstr>Calibri</vt:lpstr>
      <vt:lpstr>Arial</vt:lpstr>
      <vt:lpstr>Packt</vt:lpstr>
      <vt:lpstr>Predicting Steering Angles for a Self Driving Car Section 4</vt:lpstr>
      <vt:lpstr>What we will cover in this section</vt:lpstr>
      <vt:lpstr>THIS CODE IS NOT DESIGNED FOR REAL LIFE USAGE!</vt:lpstr>
      <vt:lpstr>4.1 CNNs</vt:lpstr>
      <vt:lpstr>How can we predict the steering angle of a car?</vt:lpstr>
      <vt:lpstr>What are Convolutional Neural Networks (CNNs)</vt:lpstr>
      <vt:lpstr>What are Convolutional Neural Networks (CNNs)</vt:lpstr>
      <vt:lpstr>4.2 Environment and Data</vt:lpstr>
      <vt:lpstr>What we will cover</vt:lpstr>
      <vt:lpstr>Environment</vt:lpstr>
      <vt:lpstr>Dataset</vt:lpstr>
      <vt:lpstr>Let’s explore the dataset…</vt:lpstr>
      <vt:lpstr>4.3 Training Our Model</vt:lpstr>
      <vt:lpstr>Training our model</vt:lpstr>
      <vt:lpstr>Splitting our data into train, validate and test datasets</vt:lpstr>
      <vt:lpstr>Pre-processing the image</vt:lpstr>
      <vt:lpstr>Our CNN</vt:lpstr>
      <vt:lpstr>Let’s explore the code…</vt:lpstr>
      <vt:lpstr>Debugging Neural Networks</vt:lpstr>
      <vt:lpstr>Analysing Training Performance</vt:lpstr>
      <vt:lpstr>4.4 Inferring Steering Angles</vt:lpstr>
      <vt:lpstr>Testing Our Model</vt:lpstr>
      <vt:lpstr>THIS CODE IS NOT DESIGNED FOR REAL LIFE USAGE!</vt:lpstr>
      <vt:lpstr>Let’s explore the code…</vt:lpstr>
      <vt:lpstr>How to make it better?</vt:lpstr>
      <vt:lpstr>Let’s see this in action…</vt:lpstr>
      <vt:lpstr>That’s the end of this course…!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Course Title Goes Here</dc:title>
  <cp:lastModifiedBy>Strefford, Mark Charles</cp:lastModifiedBy>
  <cp:revision>64</cp:revision>
  <dcterms:modified xsi:type="dcterms:W3CDTF">2018-11-16T13:10:59Z</dcterms:modified>
</cp:coreProperties>
</file>